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7010400" cy="9296400"/>
  <p:embeddedFontLst>
    <p:embeddedFont>
      <p:font typeface="Arimo"/>
      <p:regular r:id="rId54"/>
      <p:bold r:id="rId55"/>
      <p:italic r:id="rId56"/>
      <p:boldItalic r:id="rId57"/>
    </p:embeddedFont>
    <p:embeddedFont>
      <p:font typeface="Book Antiqua"/>
      <p:regular r:id="rId58"/>
      <p:bold r:id="rId59"/>
      <p:italic r:id="rId60"/>
      <p:boldItalic r:id="rId61"/>
    </p:embeddedFont>
    <p:embeddedFont>
      <p:font typeface="Rambla"/>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E77DF79-04B8-4215-8DCB-811D5A4EC914}">
  <a:tblStyle styleId="{8E77DF79-04B8-4215-8DCB-811D5A4EC91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ambla-regular.fntdata"/><Relationship Id="rId61" Type="http://schemas.openxmlformats.org/officeDocument/2006/relationships/font" Target="fonts/BookAntiqua-boldItalic.fntdata"/><Relationship Id="rId20" Type="http://schemas.openxmlformats.org/officeDocument/2006/relationships/slide" Target="slides/slide15.xml"/><Relationship Id="rId64" Type="http://schemas.openxmlformats.org/officeDocument/2006/relationships/font" Target="fonts/Rambla-italic.fntdata"/><Relationship Id="rId63" Type="http://schemas.openxmlformats.org/officeDocument/2006/relationships/font" Target="fonts/Rambla-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Rambla-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ookAntiqua-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Arimo-bold.fntdata"/><Relationship Id="rId10" Type="http://schemas.openxmlformats.org/officeDocument/2006/relationships/slide" Target="slides/slide5.xml"/><Relationship Id="rId54" Type="http://schemas.openxmlformats.org/officeDocument/2006/relationships/font" Target="fonts/Arimo-regular.fntdata"/><Relationship Id="rId13" Type="http://schemas.openxmlformats.org/officeDocument/2006/relationships/slide" Target="slides/slide8.xml"/><Relationship Id="rId57" Type="http://schemas.openxmlformats.org/officeDocument/2006/relationships/font" Target="fonts/Arimo-boldItalic.fntdata"/><Relationship Id="rId12" Type="http://schemas.openxmlformats.org/officeDocument/2006/relationships/slide" Target="slides/slide7.xml"/><Relationship Id="rId56" Type="http://schemas.openxmlformats.org/officeDocument/2006/relationships/font" Target="fonts/Arimo-italic.fntdata"/><Relationship Id="rId15" Type="http://schemas.openxmlformats.org/officeDocument/2006/relationships/slide" Target="slides/slide10.xml"/><Relationship Id="rId59" Type="http://schemas.openxmlformats.org/officeDocument/2006/relationships/font" Target="fonts/BookAntiqua-bold.fntdata"/><Relationship Id="rId14" Type="http://schemas.openxmlformats.org/officeDocument/2006/relationships/slide" Target="slides/slide9.xml"/><Relationship Id="rId58" Type="http://schemas.openxmlformats.org/officeDocument/2006/relationships/font" Target="fonts/BookAntiqua-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7840" cy="464820"/>
          </a:xfrm>
          <a:prstGeom prst="rect">
            <a:avLst/>
          </a:prstGeom>
          <a:noFill/>
          <a:ln>
            <a:noFill/>
          </a:ln>
        </p:spPr>
        <p:txBody>
          <a:bodyPr anchorCtr="0" anchor="t" bIns="91425" lIns="91425" rIns="91425" wrap="square" tIns="91425"/>
          <a:lstStyle>
            <a:lvl1pPr indent="0" lvl="0" marL="0" marR="0" rtl="0" algn="l">
              <a:spcBef>
                <a:spcPts val="0"/>
              </a:spcBef>
              <a:spcAft>
                <a:spcPts val="0"/>
              </a:spcAft>
              <a:buSzPct val="116666"/>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4" name="Shape 4"/>
          <p:cNvSpPr txBox="1"/>
          <p:nvPr>
            <p:ph idx="10" type="dt"/>
          </p:nvPr>
        </p:nvSpPr>
        <p:spPr>
          <a:xfrm>
            <a:off x="3970938" y="0"/>
            <a:ext cx="3037840" cy="464820"/>
          </a:xfrm>
          <a:prstGeom prst="rect">
            <a:avLst/>
          </a:prstGeom>
          <a:noFill/>
          <a:ln>
            <a:noFill/>
          </a:ln>
        </p:spPr>
        <p:txBody>
          <a:bodyPr anchorCtr="0" anchor="t" bIns="91425" lIns="91425" rIns="91425" wrap="square" tIns="91425"/>
          <a:lstStyle>
            <a:lvl1pPr indent="0" lvl="0" marL="0" marR="0" rtl="0" algn="r">
              <a:spcBef>
                <a:spcPts val="0"/>
              </a:spcBef>
              <a:spcAft>
                <a:spcPts val="0"/>
              </a:spcAft>
              <a:buSzPct val="116666"/>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5" name="Shape 5"/>
          <p:cNvSpPr/>
          <p:nvPr>
            <p:ph idx="3"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040" y="4415790"/>
            <a:ext cx="5608320" cy="4183380"/>
          </a:xfrm>
          <a:prstGeom prst="rect">
            <a:avLst/>
          </a:prstGeom>
          <a:noFill/>
          <a:ln>
            <a:noFill/>
          </a:ln>
        </p:spPr>
        <p:txBody>
          <a:bodyPr anchorCtr="0" anchor="t" bIns="91425" lIns="91425" rIns="91425" wrap="square" tIns="91425"/>
          <a:lstStyle>
            <a:lvl1pPr indent="0" lvl="0" marL="0" marR="0" rtl="0" algn="l">
              <a:spcBef>
                <a:spcPts val="0"/>
              </a:spcBef>
              <a:buSzPct val="116666"/>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116666"/>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SzPct val="116666"/>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SzPct val="116666"/>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SzPct val="116666"/>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SzPct val="116666"/>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SzPct val="116666"/>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SzPct val="116666"/>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SzPct val="116666"/>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967"/>
            <a:ext cx="3037840" cy="46482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16666"/>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970938" y="8829967"/>
            <a:ext cx="3037840" cy="464820"/>
          </a:xfrm>
          <a:prstGeom prst="rect">
            <a:avLst/>
          </a:prstGeom>
          <a:noFill/>
          <a:ln>
            <a:noFill/>
          </a:ln>
        </p:spPr>
        <p:txBody>
          <a:bodyPr anchorCtr="0" anchor="b" bIns="46575" lIns="93175" rIns="93175" wrap="square" tIns="46575">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04" name="Shape 10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60" name="Shape 16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66" name="Shape 16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78" name="Shape 17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84" name="Shape 18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90" name="Shape 19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96" name="Shape 19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02" name="Shape 20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08" name="Shape 20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14" name="Shape 21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11" name="Shape 111"/>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26" name="Shape 22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38" name="Shape 23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44" name="Shape 24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50" name="Shape 25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56" name="Shape 25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62" name="Shape 26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68" name="Shape 26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74" name="Shape 27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17" name="Shape 117"/>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80" name="Shape 28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86" name="Shape 28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298" name="Shape 29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04" name="Shape 30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10" name="Shape 31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17" name="Shape 317"/>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23" name="Shape 323"/>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29" name="Shape 329"/>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35" name="Shape 335"/>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24" name="Shape 12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41" name="Shape 341"/>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47" name="Shape 347"/>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52" name="Shape 35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58" name="Shape 35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64" name="Shape 36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70" name="Shape 37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76" name="Shape 37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83" name="Shape 383"/>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389" name="Shape 389"/>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30" name="Shape 130"/>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36" name="Shape 136"/>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42" name="Shape 142"/>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48" name="Shape 148"/>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701040" y="4415790"/>
            <a:ext cx="5608320" cy="4183380"/>
          </a:xfrm>
          <a:prstGeom prst="rect">
            <a:avLst/>
          </a:prstGeom>
        </p:spPr>
        <p:txBody>
          <a:bodyPr anchorCtr="0" anchor="t" bIns="91425" lIns="91425" rIns="91425" wrap="square" tIns="91425">
            <a:noAutofit/>
          </a:bodyPr>
          <a:lstStyle/>
          <a:p>
            <a:pPr lvl="0">
              <a:spcBef>
                <a:spcPts val="0"/>
              </a:spcBef>
              <a:buNone/>
            </a:pPr>
            <a:r>
              <a:t/>
            </a:r>
            <a:endParaRPr/>
          </a:p>
        </p:txBody>
      </p:sp>
      <p:sp>
        <p:nvSpPr>
          <p:cNvPr id="154" name="Shape 154"/>
          <p:cNvSpPr/>
          <p:nvPr>
            <p:ph idx="2" type="sldImg"/>
          </p:nvPr>
        </p:nvSpPr>
        <p:spPr>
          <a:xfrm>
            <a:off x="11811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9" name="Shape 19"/>
        <p:cNvGrpSpPr/>
        <p:nvPr/>
      </p:nvGrpSpPr>
      <p:grpSpPr>
        <a:xfrm>
          <a:off x="0" y="0"/>
          <a:ext cx="0" cy="0"/>
          <a:chOff x="0" y="0"/>
          <a:chExt cx="0" cy="0"/>
        </a:xfrm>
      </p:grpSpPr>
      <p:sp>
        <p:nvSpPr>
          <p:cNvPr id="20" name="Shape 20"/>
          <p:cNvSpPr txBox="1"/>
          <p:nvPr>
            <p:ph idx="1" type="body"/>
          </p:nvPr>
        </p:nvSpPr>
        <p:spPr>
          <a:xfrm>
            <a:off x="457200" y="1481328"/>
            <a:ext cx="8229600" cy="4525963"/>
          </a:xfrm>
          <a:prstGeom prst="rect">
            <a:avLst/>
          </a:prstGeom>
          <a:noFill/>
          <a:ln>
            <a:noFill/>
          </a:ln>
        </p:spPr>
        <p:txBody>
          <a:bodyPr anchorCtr="0" anchor="t" bIns="91425" lIns="91425" rIns="91425" wrap="square"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21" name="Shape 21"/>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22" name="Shape 22"/>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
        <p:nvSpPr>
          <p:cNvPr id="24" name="Shape 24"/>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ct val="100000"/>
              <a:buFont typeface="Rambla"/>
              <a:buNone/>
              <a:defRPr b="1" i="0" sz="41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90" name="Shape 90"/>
        <p:cNvGrpSpPr/>
        <p:nvPr/>
      </p:nvGrpSpPr>
      <p:grpSpPr>
        <a:xfrm>
          <a:off x="0" y="0"/>
          <a:ext cx="0" cy="0"/>
          <a:chOff x="0" y="0"/>
          <a:chExt cx="0" cy="0"/>
        </a:xfrm>
      </p:grpSpPr>
      <p:sp>
        <p:nvSpPr>
          <p:cNvPr id="91" name="Shape 9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ct val="100000"/>
              <a:buFont typeface="Rambla"/>
              <a:buNone/>
              <a:defRPr b="1" i="0" sz="41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2" name="Shape 92"/>
          <p:cNvSpPr txBox="1"/>
          <p:nvPr>
            <p:ph idx="1" type="body"/>
          </p:nvPr>
        </p:nvSpPr>
        <p:spPr>
          <a:xfrm rot="5400000">
            <a:off x="2378964" y="-440436"/>
            <a:ext cx="4386071" cy="8229600"/>
          </a:xfrm>
          <a:prstGeom prst="rect">
            <a:avLst/>
          </a:prstGeom>
          <a:noFill/>
          <a:ln>
            <a:noFill/>
          </a:ln>
        </p:spPr>
        <p:txBody>
          <a:bodyPr anchorCtr="0" anchor="t" bIns="91425" lIns="91425" rIns="91425" wrap="square"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93" name="Shape 93"/>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94" name="Shape 94"/>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95" name="Shape 95"/>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96" name="Shape 96"/>
        <p:cNvGrpSpPr/>
        <p:nvPr/>
      </p:nvGrpSpPr>
      <p:grpSpPr>
        <a:xfrm>
          <a:off x="0" y="0"/>
          <a:ext cx="0" cy="0"/>
          <a:chOff x="0" y="0"/>
          <a:chExt cx="0" cy="0"/>
        </a:xfrm>
      </p:grpSpPr>
      <p:sp>
        <p:nvSpPr>
          <p:cNvPr id="97" name="Shape 97"/>
          <p:cNvSpPr txBox="1"/>
          <p:nvPr>
            <p:ph type="title"/>
          </p:nvPr>
        </p:nvSpPr>
        <p:spPr>
          <a:xfrm rot="5400000">
            <a:off x="4936367" y="2182285"/>
            <a:ext cx="5592761" cy="177747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ct val="100000"/>
              <a:buFont typeface="Rambla"/>
              <a:buNone/>
              <a:defRPr b="1" i="0" sz="41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98" name="Shape 98"/>
          <p:cNvSpPr txBox="1"/>
          <p:nvPr>
            <p:ph idx="1" type="body"/>
          </p:nvPr>
        </p:nvSpPr>
        <p:spPr>
          <a:xfrm rot="5400000">
            <a:off x="823120" y="-91279"/>
            <a:ext cx="5592760" cy="6324600"/>
          </a:xfrm>
          <a:prstGeom prst="rect">
            <a:avLst/>
          </a:prstGeom>
          <a:noFill/>
          <a:ln>
            <a:noFill/>
          </a:ln>
        </p:spPr>
        <p:txBody>
          <a:bodyPr anchorCtr="0" anchor="t" bIns="91425" lIns="91425" rIns="91425" wrap="square"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99" name="Shape 99"/>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0" name="Shape 100"/>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1" name="Shape 101"/>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5" name="Shape 25"/>
        <p:cNvGrpSpPr/>
        <p:nvPr/>
      </p:nvGrpSpPr>
      <p:grpSpPr>
        <a:xfrm>
          <a:off x="0" y="0"/>
          <a:ext cx="0" cy="0"/>
          <a:chOff x="0" y="0"/>
          <a:chExt cx="0" cy="0"/>
        </a:xfrm>
      </p:grpSpPr>
      <p:sp>
        <p:nvSpPr>
          <p:cNvPr id="26" name="Shape 26"/>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27" name="Shape 27"/>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28" name="Shape 28"/>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29" name="Shape 29"/>
        <p:cNvGrpSpPr/>
        <p:nvPr/>
      </p:nvGrpSpPr>
      <p:grpSpPr>
        <a:xfrm>
          <a:off x="0" y="0"/>
          <a:ext cx="0" cy="0"/>
          <a:chOff x="0" y="0"/>
          <a:chExt cx="0" cy="0"/>
        </a:xfrm>
      </p:grpSpPr>
      <p:sp>
        <p:nvSpPr>
          <p:cNvPr id="30" name="Shape 30"/>
          <p:cNvSpPr/>
          <p:nvPr/>
        </p:nvSpPr>
        <p:spPr>
          <a:xfrm>
            <a:off x="-2" y="4664147"/>
            <a:ext cx="9151089"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
        <p:nvSpPr>
          <p:cNvPr id="31" name="Shape 31"/>
          <p:cNvSpPr txBox="1"/>
          <p:nvPr>
            <p:ph type="ctrTitle"/>
          </p:nvPr>
        </p:nvSpPr>
        <p:spPr>
          <a:xfrm>
            <a:off x="685800" y="1752601"/>
            <a:ext cx="7772400" cy="1829761"/>
          </a:xfrm>
          <a:prstGeom prst="rect">
            <a:avLst/>
          </a:prstGeom>
          <a:noFill/>
          <a:ln>
            <a:noFill/>
          </a:ln>
        </p:spPr>
        <p:txBody>
          <a:bodyPr anchorCtr="0" anchor="b" bIns="91425" lIns="91425" rIns="91425" wrap="square" tIns="91425"/>
          <a:lstStyle>
            <a:lvl1pPr indent="0" lvl="0" marL="0" marR="0" rtl="0" algn="r">
              <a:spcBef>
                <a:spcPts val="0"/>
              </a:spcBef>
              <a:buClr>
                <a:schemeClr val="dk2"/>
              </a:buClr>
              <a:buSzPct val="100000"/>
              <a:buFont typeface="Rambla"/>
              <a:buNone/>
              <a:defRPr b="1" i="0" sz="48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2" name="Shape 32"/>
          <p:cNvSpPr txBox="1"/>
          <p:nvPr>
            <p:ph idx="1" type="subTitle"/>
          </p:nvPr>
        </p:nvSpPr>
        <p:spPr>
          <a:xfrm>
            <a:off x="685800" y="3611607"/>
            <a:ext cx="7772400" cy="1199704"/>
          </a:xfrm>
          <a:prstGeom prst="rect">
            <a:avLst/>
          </a:prstGeom>
          <a:noFill/>
          <a:ln>
            <a:noFill/>
          </a:ln>
        </p:spPr>
        <p:txBody>
          <a:bodyPr anchorCtr="0" anchor="t" bIns="91425" lIns="91425" rIns="91425" wrap="square" tIns="91425"/>
          <a:lstStyle>
            <a:lvl1pPr indent="0" lvl="0" marL="0" marR="64008" rtl="0" algn="r">
              <a:spcBef>
                <a:spcPts val="400"/>
              </a:spcBef>
              <a:spcAft>
                <a:spcPts val="0"/>
              </a:spcAft>
              <a:buClr>
                <a:schemeClr val="accent1"/>
              </a:buClr>
              <a:buSzPct val="68000"/>
              <a:buFont typeface="Noto Sans Symbols"/>
              <a:buNone/>
              <a:defRPr b="0" i="0" sz="2700" u="none" cap="none" strike="noStrike">
                <a:solidFill>
                  <a:schemeClr val="dk2"/>
                </a:solidFill>
                <a:latin typeface="Rambla"/>
                <a:ea typeface="Rambla"/>
                <a:cs typeface="Rambla"/>
                <a:sym typeface="Rambla"/>
              </a:defRPr>
            </a:lvl1pPr>
            <a:lvl2pPr indent="0" lvl="1" marL="457200" marR="0" rtl="0" algn="ctr">
              <a:spcBef>
                <a:spcPts val="324"/>
              </a:spcBef>
              <a:buClr>
                <a:schemeClr val="accent1"/>
              </a:buClr>
              <a:buSzPct val="100000"/>
              <a:buFont typeface="Verdana"/>
              <a:buNone/>
              <a:defRPr b="0" i="0" sz="2300" u="none" cap="none" strike="noStrike">
                <a:solidFill>
                  <a:schemeClr val="dk1"/>
                </a:solidFill>
                <a:latin typeface="Rambla"/>
                <a:ea typeface="Rambla"/>
                <a:cs typeface="Rambla"/>
                <a:sym typeface="Rambla"/>
              </a:defRPr>
            </a:lvl2pPr>
            <a:lvl3pPr indent="0" lvl="2" marL="914400" marR="0" rtl="0" algn="ctr">
              <a:spcBef>
                <a:spcPts val="350"/>
              </a:spcBef>
              <a:buClr>
                <a:schemeClr val="accent2"/>
              </a:buClr>
              <a:buSzPct val="100000"/>
              <a:buFont typeface="Noto Sans Symbols"/>
              <a:buNone/>
              <a:defRPr b="0" i="0" sz="2100" u="none" cap="none" strike="noStrike">
                <a:solidFill>
                  <a:schemeClr val="dk1"/>
                </a:solidFill>
                <a:latin typeface="Rambla"/>
                <a:ea typeface="Rambla"/>
                <a:cs typeface="Rambla"/>
                <a:sym typeface="Rambla"/>
              </a:defRPr>
            </a:lvl3pPr>
            <a:lvl4pPr indent="0" lvl="3" marL="1371600" marR="0" rtl="0" algn="ctr">
              <a:spcBef>
                <a:spcPts val="350"/>
              </a:spcBef>
              <a:buClr>
                <a:schemeClr val="accent2"/>
              </a:buClr>
              <a:buSzPct val="100000"/>
              <a:buFont typeface="Noto Sans Symbols"/>
              <a:buNone/>
              <a:defRPr b="0" i="0" sz="1900" u="none" cap="none" strike="noStrike">
                <a:solidFill>
                  <a:schemeClr val="dk1"/>
                </a:solidFill>
                <a:latin typeface="Rambla"/>
                <a:ea typeface="Rambla"/>
                <a:cs typeface="Rambla"/>
                <a:sym typeface="Rambla"/>
              </a:defRPr>
            </a:lvl4pPr>
            <a:lvl5pPr indent="0" lvl="4" marL="1828800" marR="0" rtl="0" algn="ctr">
              <a:spcBef>
                <a:spcPts val="350"/>
              </a:spcBef>
              <a:buClr>
                <a:schemeClr val="accent2"/>
              </a:buClr>
              <a:buSzPct val="100000"/>
              <a:buFont typeface="Noto Sans Symbols"/>
              <a:buNone/>
              <a:defRPr b="0" i="0" sz="1800" u="none" cap="none" strike="noStrike">
                <a:solidFill>
                  <a:schemeClr val="dk1"/>
                </a:solidFill>
                <a:latin typeface="Rambla"/>
                <a:ea typeface="Rambla"/>
                <a:cs typeface="Rambla"/>
                <a:sym typeface="Rambla"/>
              </a:defRPr>
            </a:lvl5pPr>
            <a:lvl6pPr indent="0" lvl="5" marL="2286000" marR="0" rtl="0" algn="ctr">
              <a:spcBef>
                <a:spcPts val="350"/>
              </a:spcBef>
              <a:buClr>
                <a:schemeClr val="accent3"/>
              </a:buClr>
              <a:buSzPct val="100000"/>
              <a:buFont typeface="Noto Sans Symbols"/>
              <a:buNone/>
              <a:defRPr b="0" i="0" sz="1800" u="none" cap="none" strike="noStrike">
                <a:solidFill>
                  <a:schemeClr val="dk1"/>
                </a:solidFill>
                <a:latin typeface="Rambla"/>
                <a:ea typeface="Rambla"/>
                <a:cs typeface="Rambla"/>
                <a:sym typeface="Rambla"/>
              </a:defRPr>
            </a:lvl6pPr>
            <a:lvl7pPr indent="0" lvl="6" marL="2743200" marR="0" rtl="0" algn="ctr">
              <a:spcBef>
                <a:spcPts val="350"/>
              </a:spcBef>
              <a:buClr>
                <a:schemeClr val="accent3"/>
              </a:buClr>
              <a:buSzPct val="100000"/>
              <a:buFont typeface="Noto Sans Symbols"/>
              <a:buNone/>
              <a:defRPr b="0" i="0" sz="1600" u="none" cap="none" strike="noStrike">
                <a:solidFill>
                  <a:schemeClr val="dk1"/>
                </a:solidFill>
                <a:latin typeface="Rambla"/>
                <a:ea typeface="Rambla"/>
                <a:cs typeface="Rambla"/>
                <a:sym typeface="Rambla"/>
              </a:defRPr>
            </a:lvl7pPr>
            <a:lvl8pPr indent="0" lvl="7" marL="3200400" marR="0" rtl="0" algn="ctr">
              <a:spcBef>
                <a:spcPts val="350"/>
              </a:spcBef>
              <a:buClr>
                <a:schemeClr val="accent3"/>
              </a:buClr>
              <a:buSzPct val="100000"/>
              <a:buFont typeface="Noto Sans Symbols"/>
              <a:buNone/>
              <a:defRPr b="0" i="0" sz="1600" u="none" cap="none" strike="noStrike">
                <a:solidFill>
                  <a:schemeClr val="dk1"/>
                </a:solidFill>
                <a:latin typeface="Rambla"/>
                <a:ea typeface="Rambla"/>
                <a:cs typeface="Rambla"/>
                <a:sym typeface="Rambla"/>
              </a:defRPr>
            </a:lvl8pPr>
            <a:lvl9pPr indent="0" lvl="8" marL="3657600" marR="0" rtl="0" algn="ctr">
              <a:spcBef>
                <a:spcPts val="350"/>
              </a:spcBef>
              <a:buClr>
                <a:schemeClr val="accent3"/>
              </a:buClr>
              <a:buSzPct val="100000"/>
              <a:buFont typeface="Noto Sans Symbols"/>
              <a:buNone/>
              <a:defRPr b="0" i="0" sz="1600" u="none" cap="none" strike="noStrike">
                <a:solidFill>
                  <a:schemeClr val="dk1"/>
                </a:solidFill>
                <a:latin typeface="Rambla"/>
                <a:ea typeface="Rambla"/>
                <a:cs typeface="Rambla"/>
                <a:sym typeface="Rambla"/>
              </a:defRPr>
            </a:lvl9pPr>
          </a:lstStyle>
          <a:p/>
        </p:txBody>
      </p:sp>
      <p:grpSp>
        <p:nvGrpSpPr>
          <p:cNvPr id="33" name="Shape 33"/>
          <p:cNvGrpSpPr/>
          <p:nvPr/>
        </p:nvGrpSpPr>
        <p:grpSpPr>
          <a:xfrm>
            <a:off x="-3765" y="4953000"/>
            <a:ext cx="9147765" cy="1912088"/>
            <a:chOff x="-3765" y="4832896"/>
            <a:chExt cx="9147765" cy="2032192"/>
          </a:xfrm>
        </p:grpSpPr>
        <p:sp>
          <p:nvSpPr>
            <p:cNvPr id="34" name="Shape 34"/>
            <p:cNvSpPr/>
            <p:nvPr/>
          </p:nvSpPr>
          <p:spPr>
            <a:xfrm>
              <a:off x="1687513" y="4832896"/>
              <a:ext cx="7456487" cy="518816"/>
            </a:xfrm>
            <a:custGeom>
              <a:pathLst>
                <a:path extrusionOk="0" h="120000" w="120000">
                  <a:moveTo>
                    <a:pt x="120000" y="0"/>
                  </a:moveTo>
                  <a:lnTo>
                    <a:pt x="120000" y="120000"/>
                  </a:lnTo>
                  <a:lnTo>
                    <a:pt x="0" y="71280"/>
                  </a:lnTo>
                  <a:lnTo>
                    <a:pt x="120000" y="0"/>
                  </a:lnTo>
                  <a:close/>
                </a:path>
              </a:pathLst>
            </a:custGeom>
            <a:solidFill>
              <a:srgbClr val="9CCADC">
                <a:alpha val="40000"/>
              </a:srgbClr>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dk1"/>
                </a:solidFill>
                <a:latin typeface="Times New Roman"/>
                <a:ea typeface="Times New Roman"/>
                <a:cs typeface="Times New Roman"/>
                <a:sym typeface="Times New Roman"/>
              </a:endParaRPr>
            </a:p>
          </p:txBody>
        </p:sp>
        <p:sp>
          <p:nvSpPr>
            <p:cNvPr id="35" name="Shape 35"/>
            <p:cNvSpPr/>
            <p:nvPr/>
          </p:nvSpPr>
          <p:spPr>
            <a:xfrm>
              <a:off x="35443" y="5135526"/>
              <a:ext cx="9108557" cy="838200"/>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dk1"/>
                </a:solidFill>
                <a:latin typeface="Times New Roman"/>
                <a:ea typeface="Times New Roman"/>
                <a:cs typeface="Times New Roman"/>
                <a:sym typeface="Times New Roman"/>
              </a:endParaRPr>
            </a:p>
          </p:txBody>
        </p:sp>
        <p:sp>
          <p:nvSpPr>
            <p:cNvPr id="36" name="Shape 36"/>
            <p:cNvSpPr/>
            <p:nvPr/>
          </p:nvSpPr>
          <p:spPr>
            <a:xfrm>
              <a:off x="0" y="4883888"/>
              <a:ext cx="9144000" cy="1981200"/>
            </a:xfrm>
            <a:custGeom>
              <a:pathLst>
                <a:path extrusionOk="0" h="120000" w="120000">
                  <a:moveTo>
                    <a:pt x="0" y="0"/>
                  </a:moveTo>
                  <a:lnTo>
                    <a:pt x="0" y="120000"/>
                  </a:lnTo>
                  <a:lnTo>
                    <a:pt x="120000" y="120000"/>
                  </a:lnTo>
                  <a:lnTo>
                    <a:pt x="120000" y="50769"/>
                  </a:lnTo>
                  <a:lnTo>
                    <a:pt x="0" y="0"/>
                  </a:lnTo>
                  <a:close/>
                </a:path>
              </a:pathLst>
            </a:custGeom>
            <a:blipFill rotWithShape="1">
              <a:blip r:embed="rId2">
                <a:alphaModFix amt="50000"/>
              </a:blip>
              <a:tile algn="t" flip="none" tx="0" sx="50000" ty="0" sy="50000"/>
            </a:blip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cxnSp>
          <p:nvCxnSpPr>
            <p:cNvPr id="37" name="Shape 37"/>
            <p:cNvCxnSpPr/>
            <p:nvPr/>
          </p:nvCxnSpPr>
          <p:spPr>
            <a:xfrm>
              <a:off x="-3765" y="4880373"/>
              <a:ext cx="9147765" cy="839943"/>
            </a:xfrm>
            <a:prstGeom prst="straightConnector1">
              <a:avLst/>
            </a:prstGeom>
            <a:noFill/>
            <a:ln cap="flat" cmpd="sng" w="12050">
              <a:solidFill>
                <a:srgbClr val="93C5D8"/>
              </a:solidFill>
              <a:prstDash val="solid"/>
              <a:miter lim="800000"/>
              <a:headEnd len="med" w="med" type="none"/>
              <a:tailEnd len="med" w="med" type="none"/>
            </a:ln>
          </p:spPr>
        </p:cxnSp>
      </p:grpSp>
      <p:sp>
        <p:nvSpPr>
          <p:cNvPr id="38" name="Shape 38"/>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rgbClr val="FFFFFF"/>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rgbClr val="E7F0F4"/>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rgbClr val="FFFFFF"/>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gradFill>
          <a:gsLst>
            <a:gs pos="0">
              <a:srgbClr val="B1B1B1"/>
            </a:gs>
            <a:gs pos="40000">
              <a:srgbClr val="9E9E9E"/>
            </a:gs>
            <a:gs pos="100000">
              <a:schemeClr val="dk1"/>
            </a:gs>
          </a:gsLst>
          <a:path path="circle">
            <a:fillToRect b="100%" l="100%"/>
          </a:path>
          <a:tileRect r="-100%" t="-100%"/>
        </a:gradFill>
      </p:bgPr>
    </p:bg>
    <p:spTree>
      <p:nvGrpSpPr>
        <p:cNvPr id="41" name="Shape 41"/>
        <p:cNvGrpSpPr/>
        <p:nvPr/>
      </p:nvGrpSpPr>
      <p:grpSpPr>
        <a:xfrm>
          <a:off x="0" y="0"/>
          <a:ext cx="0" cy="0"/>
          <a:chOff x="0" y="0"/>
          <a:chExt cx="0" cy="0"/>
        </a:xfrm>
      </p:grpSpPr>
      <p:sp>
        <p:nvSpPr>
          <p:cNvPr id="42" name="Shape 42"/>
          <p:cNvSpPr txBox="1"/>
          <p:nvPr>
            <p:ph type="title"/>
          </p:nvPr>
        </p:nvSpPr>
        <p:spPr>
          <a:xfrm>
            <a:off x="722376" y="1059712"/>
            <a:ext cx="7772400" cy="1828800"/>
          </a:xfrm>
          <a:prstGeom prst="rect">
            <a:avLst/>
          </a:prstGeom>
          <a:noFill/>
          <a:ln>
            <a:noFill/>
          </a:ln>
        </p:spPr>
        <p:txBody>
          <a:bodyPr anchorCtr="0" anchor="b" bIns="91425" lIns="91425" rIns="91425" wrap="square" tIns="91425"/>
          <a:lstStyle>
            <a:lvl1pPr indent="0" lvl="0" marL="0" marR="0" rtl="0" algn="r">
              <a:spcBef>
                <a:spcPts val="0"/>
              </a:spcBef>
              <a:buClr>
                <a:schemeClr val="lt2"/>
              </a:buClr>
              <a:buSzPct val="100000"/>
              <a:buFont typeface="Rambla"/>
              <a:buNone/>
              <a:defRPr b="1" i="0" sz="4800" u="none" cap="none" strike="noStrike">
                <a:solidFill>
                  <a:schemeClr val="lt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3" name="Shape 43"/>
          <p:cNvSpPr txBox="1"/>
          <p:nvPr>
            <p:ph idx="1" type="body"/>
          </p:nvPr>
        </p:nvSpPr>
        <p:spPr>
          <a:xfrm>
            <a:off x="3922713" y="2931712"/>
            <a:ext cx="4572000" cy="1454888"/>
          </a:xfrm>
          <a:prstGeom prst="rect">
            <a:avLst/>
          </a:prstGeom>
          <a:noFill/>
          <a:ln>
            <a:noFill/>
          </a:ln>
        </p:spPr>
        <p:txBody>
          <a:bodyPr anchorCtr="0" anchor="t" bIns="91425" lIns="91425" rIns="91425" wrap="square" tIns="91425"/>
          <a:lstStyle>
            <a:lvl1pPr indent="0" lvl="0" marL="0" marR="0" rtl="0" algn="l">
              <a:spcBef>
                <a:spcPts val="400"/>
              </a:spcBef>
              <a:spcAft>
                <a:spcPts val="0"/>
              </a:spcAft>
              <a:buClr>
                <a:schemeClr val="accent1"/>
              </a:buClr>
              <a:buSzPct val="68000"/>
              <a:buFont typeface="Noto Sans Symbols"/>
              <a:buNone/>
              <a:defRPr b="0" i="0" sz="23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SzPct val="100000"/>
              <a:buFont typeface="Verdana"/>
              <a:buNone/>
              <a:defRPr b="0" i="0" sz="1800" u="none" cap="none" strike="noStrike">
                <a:solidFill>
                  <a:schemeClr val="lt1"/>
                </a:solidFill>
                <a:latin typeface="Rambla"/>
                <a:ea typeface="Rambla"/>
                <a:cs typeface="Rambla"/>
                <a:sym typeface="Rambla"/>
              </a:defRPr>
            </a:lvl2pPr>
            <a:lvl3pPr indent="-237236" lvl="2" marL="859536" marR="0" rtl="0" algn="l">
              <a:spcBef>
                <a:spcPts val="350"/>
              </a:spcBef>
              <a:buClr>
                <a:schemeClr val="accent2"/>
              </a:buClr>
              <a:buSzPct val="100000"/>
              <a:buFont typeface="Noto Sans Symbols"/>
              <a:buNone/>
              <a:defRPr b="0" i="0" sz="1600" u="none" cap="none" strike="noStrike">
                <a:solidFill>
                  <a:schemeClr val="lt1"/>
                </a:solidFill>
                <a:latin typeface="Rambla"/>
                <a:ea typeface="Rambla"/>
                <a:cs typeface="Rambla"/>
                <a:sym typeface="Rambla"/>
              </a:defRPr>
            </a:lvl3pPr>
            <a:lvl4pPr indent="-228600" lvl="3" marL="1143000" marR="0" rtl="0" algn="l">
              <a:spcBef>
                <a:spcPts val="350"/>
              </a:spcBef>
              <a:buClr>
                <a:schemeClr val="accent2"/>
              </a:buClr>
              <a:buSzPct val="100000"/>
              <a:buFont typeface="Noto Sans Symbols"/>
              <a:buNone/>
              <a:defRPr b="0" i="0" sz="1400" u="none" cap="none" strike="noStrike">
                <a:solidFill>
                  <a:schemeClr val="lt1"/>
                </a:solidFill>
                <a:latin typeface="Rambla"/>
                <a:ea typeface="Rambla"/>
                <a:cs typeface="Rambla"/>
                <a:sym typeface="Rambla"/>
              </a:defRPr>
            </a:lvl4pPr>
            <a:lvl5pPr indent="-228600" lvl="4" marL="1371600" marR="0" rtl="0" algn="l">
              <a:spcBef>
                <a:spcPts val="350"/>
              </a:spcBef>
              <a:buClr>
                <a:schemeClr val="accent2"/>
              </a:buClr>
              <a:buSzPct val="100000"/>
              <a:buFont typeface="Noto Sans Symbols"/>
              <a:buNone/>
              <a:defRPr b="0" i="0" sz="14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44" name="Shape 44"/>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45" name="Shape 45"/>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46" name="Shape 46"/>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lt1"/>
                </a:solidFill>
                <a:latin typeface="Times New Roman"/>
                <a:ea typeface="Times New Roman"/>
                <a:cs typeface="Times New Roman"/>
                <a:sym typeface="Times New Roman"/>
              </a:rPr>
              <a:t>‹#›</a:t>
            </a:fld>
          </a:p>
        </p:txBody>
      </p:sp>
      <p:sp>
        <p:nvSpPr>
          <p:cNvPr id="47" name="Shape 47"/>
          <p:cNvSpPr/>
          <p:nvPr/>
        </p:nvSpPr>
        <p:spPr>
          <a:xfrm>
            <a:off x="3636680"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a:effectLst>
            <a:outerShdw blurRad="50800" dir="5400000" dist="25400">
              <a:srgbClr val="000000">
                <a:alpha val="45882"/>
              </a:srgbClr>
            </a:outerShdw>
          </a:effectLst>
        </p:spPr>
        <p:txBody>
          <a:bodyPr anchorCtr="0" anchor="ctr"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
        <p:nvSpPr>
          <p:cNvPr id="48" name="Shape 48"/>
          <p:cNvSpPr/>
          <p:nvPr/>
        </p:nvSpPr>
        <p:spPr>
          <a:xfrm>
            <a:off x="3450264" y="3005472"/>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a:effectLst>
            <a:outerShdw blurRad="50800" dir="5400000" dist="25400">
              <a:srgbClr val="000000">
                <a:alpha val="45882"/>
              </a:srgbClr>
            </a:outerShdw>
          </a:effectLst>
        </p:spPr>
        <p:txBody>
          <a:bodyPr anchorCtr="0" anchor="ctr"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bg>
      <p:bgPr>
        <a:gradFill>
          <a:gsLst>
            <a:gs pos="0">
              <a:srgbClr val="B1B1B1"/>
            </a:gs>
            <a:gs pos="40000">
              <a:srgbClr val="9E9E9E"/>
            </a:gs>
            <a:gs pos="100000">
              <a:schemeClr val="dk1"/>
            </a:gs>
          </a:gsLst>
          <a:path path="circle">
            <a:fillToRect b="100%" l="100%"/>
          </a:path>
          <a:tileRect r="-100%" t="-100%"/>
        </a:gradFill>
      </p:bgPr>
    </p:bg>
    <p:spTree>
      <p:nvGrpSpPr>
        <p:cNvPr id="49" name="Shape 49"/>
        <p:cNvGrpSpPr/>
        <p:nvPr/>
      </p:nvGrpSpPr>
      <p:grpSpPr>
        <a:xfrm>
          <a:off x="0" y="0"/>
          <a:ext cx="0" cy="0"/>
          <a:chOff x="0" y="0"/>
          <a:chExt cx="0" cy="0"/>
        </a:xfrm>
      </p:grpSpPr>
      <p:sp>
        <p:nvSpPr>
          <p:cNvPr id="50" name="Shape 50"/>
          <p:cNvSpPr txBox="1"/>
          <p:nvPr>
            <p:ph idx="1" type="body"/>
          </p:nvPr>
        </p:nvSpPr>
        <p:spPr>
          <a:xfrm>
            <a:off x="457200" y="1481328"/>
            <a:ext cx="4038600" cy="4525963"/>
          </a:xfrm>
          <a:prstGeom prst="rect">
            <a:avLst/>
          </a:prstGeom>
          <a:noFill/>
          <a:ln>
            <a:noFill/>
          </a:ln>
        </p:spPr>
        <p:txBody>
          <a:bodyPr anchorCtr="0" anchor="t" bIns="91425" lIns="91425" rIns="91425" wrap="square" tIns="91425"/>
          <a:lstStyle>
            <a:lvl1pPr indent="-143255" lvl="0" marL="365760" marR="0" rtl="0" algn="l">
              <a:spcBef>
                <a:spcPts val="400"/>
              </a:spcBef>
              <a:spcAft>
                <a:spcPts val="0"/>
              </a:spcAft>
              <a:buClr>
                <a:schemeClr val="accent1"/>
              </a:buClr>
              <a:buSzPct val="68000"/>
              <a:buFont typeface="Noto Sans Symbols"/>
              <a:buChar char="▶"/>
              <a:defRPr b="0" i="0" sz="2800" u="none" cap="none" strike="noStrike">
                <a:solidFill>
                  <a:schemeClr val="lt1"/>
                </a:solidFill>
                <a:latin typeface="Rambla"/>
                <a:ea typeface="Rambla"/>
                <a:cs typeface="Rambla"/>
                <a:sym typeface="Rambla"/>
              </a:defRPr>
            </a:lvl1pPr>
            <a:lvl2pPr indent="-88391" lvl="1" marL="621792" marR="0" rtl="0" algn="l">
              <a:spcBef>
                <a:spcPts val="324"/>
              </a:spcBef>
              <a:buClr>
                <a:schemeClr val="accent1"/>
              </a:buClr>
              <a:buSzPct val="100000"/>
              <a:buFont typeface="Verdana"/>
              <a:buChar char="◦"/>
              <a:defRPr b="0" i="0" sz="2400" u="none" cap="none" strike="noStrike">
                <a:solidFill>
                  <a:schemeClr val="lt1"/>
                </a:solidFill>
                <a:latin typeface="Rambla"/>
                <a:ea typeface="Rambla"/>
                <a:cs typeface="Rambla"/>
                <a:sym typeface="Rambla"/>
              </a:defRPr>
            </a:lvl2pPr>
            <a:lvl3pPr indent="-110236" lvl="2" marL="859536" marR="0" rtl="0" algn="l">
              <a:spcBef>
                <a:spcPts val="350"/>
              </a:spcBef>
              <a:buClr>
                <a:schemeClr val="accent2"/>
              </a:buClr>
              <a:buSzPct val="100000"/>
              <a:buFont typeface="Noto Sans Symbols"/>
              <a:buChar char="⚫"/>
              <a:defRPr b="0" i="0" sz="2000" u="none" cap="none" strike="noStrike">
                <a:solidFill>
                  <a:schemeClr val="lt1"/>
                </a:solidFill>
                <a:latin typeface="Rambla"/>
                <a:ea typeface="Rambla"/>
                <a:cs typeface="Rambla"/>
                <a:sym typeface="Rambla"/>
              </a:defRPr>
            </a:lvl3pPr>
            <a:lvl4pPr indent="-114300" lvl="3" marL="11430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51" name="Shape 51"/>
          <p:cNvSpPr txBox="1"/>
          <p:nvPr>
            <p:ph idx="2" type="body"/>
          </p:nvPr>
        </p:nvSpPr>
        <p:spPr>
          <a:xfrm>
            <a:off x="4648200" y="1481328"/>
            <a:ext cx="4038600" cy="4525963"/>
          </a:xfrm>
          <a:prstGeom prst="rect">
            <a:avLst/>
          </a:prstGeom>
          <a:noFill/>
          <a:ln>
            <a:noFill/>
          </a:ln>
        </p:spPr>
        <p:txBody>
          <a:bodyPr anchorCtr="0" anchor="t" bIns="91425" lIns="91425" rIns="91425" wrap="square" tIns="91425"/>
          <a:lstStyle>
            <a:lvl1pPr indent="-143255" lvl="0" marL="365760" marR="0" rtl="0" algn="l">
              <a:spcBef>
                <a:spcPts val="400"/>
              </a:spcBef>
              <a:spcAft>
                <a:spcPts val="0"/>
              </a:spcAft>
              <a:buClr>
                <a:schemeClr val="accent1"/>
              </a:buClr>
              <a:buSzPct val="68000"/>
              <a:buFont typeface="Noto Sans Symbols"/>
              <a:buChar char="▶"/>
              <a:defRPr b="0" i="0" sz="2800" u="none" cap="none" strike="noStrike">
                <a:solidFill>
                  <a:schemeClr val="lt1"/>
                </a:solidFill>
                <a:latin typeface="Rambla"/>
                <a:ea typeface="Rambla"/>
                <a:cs typeface="Rambla"/>
                <a:sym typeface="Rambla"/>
              </a:defRPr>
            </a:lvl1pPr>
            <a:lvl2pPr indent="-88391" lvl="1" marL="621792" marR="0" rtl="0" algn="l">
              <a:spcBef>
                <a:spcPts val="324"/>
              </a:spcBef>
              <a:buClr>
                <a:schemeClr val="accent1"/>
              </a:buClr>
              <a:buSzPct val="100000"/>
              <a:buFont typeface="Verdana"/>
              <a:buChar char="◦"/>
              <a:defRPr b="0" i="0" sz="2400" u="none" cap="none" strike="noStrike">
                <a:solidFill>
                  <a:schemeClr val="lt1"/>
                </a:solidFill>
                <a:latin typeface="Rambla"/>
                <a:ea typeface="Rambla"/>
                <a:cs typeface="Rambla"/>
                <a:sym typeface="Rambla"/>
              </a:defRPr>
            </a:lvl2pPr>
            <a:lvl3pPr indent="-110236" lvl="2" marL="859536" marR="0" rtl="0" algn="l">
              <a:spcBef>
                <a:spcPts val="350"/>
              </a:spcBef>
              <a:buClr>
                <a:schemeClr val="accent2"/>
              </a:buClr>
              <a:buSzPct val="100000"/>
              <a:buFont typeface="Noto Sans Symbols"/>
              <a:buChar char="⚫"/>
              <a:defRPr b="0" i="0" sz="2000" u="none" cap="none" strike="noStrike">
                <a:solidFill>
                  <a:schemeClr val="lt1"/>
                </a:solidFill>
                <a:latin typeface="Rambla"/>
                <a:ea typeface="Rambla"/>
                <a:cs typeface="Rambla"/>
                <a:sym typeface="Rambla"/>
              </a:defRPr>
            </a:lvl3pPr>
            <a:lvl4pPr indent="-114300" lvl="3" marL="11430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52" name="Shape 52"/>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53" name="Shape 53"/>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54" name="Shape 54"/>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lt1"/>
                </a:solidFill>
                <a:latin typeface="Times New Roman"/>
                <a:ea typeface="Times New Roman"/>
                <a:cs typeface="Times New Roman"/>
                <a:sym typeface="Times New Roman"/>
              </a:rPr>
              <a:t>‹#›</a:t>
            </a:fld>
          </a:p>
        </p:txBody>
      </p:sp>
      <p:sp>
        <p:nvSpPr>
          <p:cNvPr id="55" name="Shape 55"/>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lt2"/>
              </a:buClr>
              <a:buSzPct val="100000"/>
              <a:buFont typeface="Rambla"/>
              <a:buNone/>
              <a:defRPr b="1" i="0" sz="4100" u="none" cap="none" strike="noStrike">
                <a:solidFill>
                  <a:schemeClr val="lt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woTxTwoObj">
  <p:cSld name="Comparison">
    <p:bg>
      <p:bgPr>
        <a:blipFill rotWithShape="1">
          <a:blip r:embed="rId2">
            <a:alphaModFix/>
          </a:blip>
          <a:tile algn="tl" flip="none" tx="0" sx="50000" ty="0" sy="50000"/>
        </a:blipFill>
      </p:bgPr>
    </p:bg>
    <p:spTree>
      <p:nvGrpSpPr>
        <p:cNvPr id="56" name="Shape 56"/>
        <p:cNvGrpSpPr/>
        <p:nvPr/>
      </p:nvGrpSpPr>
      <p:grpSpPr>
        <a:xfrm>
          <a:off x="0" y="0"/>
          <a:ext cx="0" cy="0"/>
          <a:chOff x="0" y="0"/>
          <a:chExt cx="0" cy="0"/>
        </a:xfrm>
      </p:grpSpPr>
      <p:sp>
        <p:nvSpPr>
          <p:cNvPr id="57" name="Shape 57"/>
          <p:cNvSpPr txBox="1"/>
          <p:nvPr>
            <p:ph type="title"/>
          </p:nvPr>
        </p:nvSpPr>
        <p:spPr>
          <a:xfrm>
            <a:off x="457200" y="273050"/>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ct val="100000"/>
              <a:buFont typeface="Rambla"/>
              <a:buNone/>
              <a:defRPr b="1" i="0" sz="41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8" name="Shape 58"/>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med" w="med" type="none"/>
            <a:tailEnd len="med" w="med" type="none"/>
          </a:ln>
        </p:spPr>
        <p:txBody>
          <a:bodyPr anchorCtr="0" anchor="ctr" bIns="91425" lIns="91425" rIns="91425" wrap="square" tIns="91425"/>
          <a:lstStyle>
            <a:lvl1pPr indent="0" lvl="0" marL="0" marR="0" rtl="0" algn="l">
              <a:spcBef>
                <a:spcPts val="400"/>
              </a:spcBef>
              <a:spcAft>
                <a:spcPts val="0"/>
              </a:spcAft>
              <a:buClr>
                <a:schemeClr val="accent1"/>
              </a:buClr>
              <a:buSzPct val="68000"/>
              <a:buFont typeface="Noto Sans Symbols"/>
              <a:buNone/>
              <a:defRPr b="0" i="0" sz="24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SzPct val="100000"/>
              <a:buFont typeface="Verdana"/>
              <a:buNone/>
              <a:defRPr b="1" i="0" sz="20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SzPct val="100000"/>
              <a:buFont typeface="Noto Sans Symbols"/>
              <a:buNone/>
              <a:defRPr b="1" i="0" sz="18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SzPct val="100000"/>
              <a:buFont typeface="Noto Sans Symbols"/>
              <a:buNone/>
              <a:defRPr b="1" i="0" sz="16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SzPct val="100000"/>
              <a:buFont typeface="Noto Sans Symbols"/>
              <a:buNone/>
              <a:defRPr b="1"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59" name="Shape 59"/>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med" w="med" type="none"/>
            <a:tailEnd len="med" w="med" type="none"/>
          </a:ln>
        </p:spPr>
        <p:txBody>
          <a:bodyPr anchorCtr="0" anchor="ctr" bIns="91425" lIns="91425" rIns="91425" wrap="square" tIns="91425"/>
          <a:lstStyle>
            <a:lvl1pPr indent="0" lvl="0" marL="0" marR="0" rtl="0" algn="l">
              <a:spcBef>
                <a:spcPts val="400"/>
              </a:spcBef>
              <a:spcAft>
                <a:spcPts val="0"/>
              </a:spcAft>
              <a:buClr>
                <a:schemeClr val="accent1"/>
              </a:buClr>
              <a:buSzPct val="68000"/>
              <a:buFont typeface="Noto Sans Symbols"/>
              <a:buNone/>
              <a:defRPr b="0" i="0" sz="2400" u="none" cap="none" strike="noStrike">
                <a:solidFill>
                  <a:schemeClr val="lt1"/>
                </a:solidFill>
                <a:latin typeface="Rambla"/>
                <a:ea typeface="Rambla"/>
                <a:cs typeface="Rambla"/>
                <a:sym typeface="Rambla"/>
              </a:defRPr>
            </a:lvl1pPr>
            <a:lvl2pPr indent="-240791" lvl="1" marL="621792" marR="0" rtl="0" algn="l">
              <a:spcBef>
                <a:spcPts val="324"/>
              </a:spcBef>
              <a:buClr>
                <a:schemeClr val="accent1"/>
              </a:buClr>
              <a:buSzPct val="100000"/>
              <a:buFont typeface="Verdana"/>
              <a:buNone/>
              <a:defRPr b="1" i="0" sz="20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SzPct val="100000"/>
              <a:buFont typeface="Noto Sans Symbols"/>
              <a:buNone/>
              <a:defRPr b="1" i="0" sz="18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SzPct val="100000"/>
              <a:buFont typeface="Noto Sans Symbols"/>
              <a:buNone/>
              <a:defRPr b="1" i="0" sz="16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SzPct val="100000"/>
              <a:buFont typeface="Noto Sans Symbols"/>
              <a:buNone/>
              <a:defRPr b="1"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60" name="Shape 60"/>
          <p:cNvSpPr txBox="1"/>
          <p:nvPr>
            <p:ph idx="3" type="body"/>
          </p:nvPr>
        </p:nvSpPr>
        <p:spPr>
          <a:xfrm>
            <a:off x="457200" y="1444294"/>
            <a:ext cx="4040188" cy="3941763"/>
          </a:xfrm>
          <a:prstGeom prst="rect">
            <a:avLst/>
          </a:prstGeom>
          <a:noFill/>
          <a:ln>
            <a:noFill/>
          </a:ln>
        </p:spPr>
        <p:txBody>
          <a:bodyPr anchorCtr="0" anchor="t" bIns="91425" lIns="91425" rIns="91425" wrap="square" tIns="91425"/>
          <a:lstStyle>
            <a:lvl1pPr indent="-160528" lvl="0" marL="365760" marR="0" rtl="0" algn="l">
              <a:spcBef>
                <a:spcPts val="400"/>
              </a:spcBef>
              <a:spcAft>
                <a:spcPts val="0"/>
              </a:spcAft>
              <a:buClr>
                <a:schemeClr val="accent1"/>
              </a:buClr>
              <a:buSzPct val="68000"/>
              <a:buFont typeface="Noto Sans Symbols"/>
              <a:buChar char="▶"/>
              <a:defRPr b="0" i="0" sz="2400" u="none" cap="none" strike="noStrike">
                <a:solidFill>
                  <a:schemeClr val="dk1"/>
                </a:solidFill>
                <a:latin typeface="Rambla"/>
                <a:ea typeface="Rambla"/>
                <a:cs typeface="Rambla"/>
                <a:sym typeface="Rambla"/>
              </a:defRPr>
            </a:lvl1pPr>
            <a:lvl2pPr indent="-113791" lvl="1" marL="621792" marR="0" rtl="0" algn="l">
              <a:spcBef>
                <a:spcPts val="324"/>
              </a:spcBef>
              <a:buClr>
                <a:schemeClr val="accent1"/>
              </a:buClr>
              <a:buSzPct val="100000"/>
              <a:buFont typeface="Verdana"/>
              <a:buChar char="◦"/>
              <a:defRPr b="0" i="0" sz="2000" u="none" cap="none" strike="noStrike">
                <a:solidFill>
                  <a:schemeClr val="dk1"/>
                </a:solidFill>
                <a:latin typeface="Rambla"/>
                <a:ea typeface="Rambla"/>
                <a:cs typeface="Rambla"/>
                <a:sym typeface="Rambla"/>
              </a:defRPr>
            </a:lvl2pPr>
            <a:lvl3pPr indent="-122936" lvl="2" marL="859536"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3pPr>
            <a:lvl4pPr indent="-127000" lvl="3" marL="11430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4pPr>
            <a:lvl5pPr indent="-127000" lvl="4" marL="13716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61" name="Shape 61"/>
          <p:cNvSpPr txBox="1"/>
          <p:nvPr>
            <p:ph idx="4" type="body"/>
          </p:nvPr>
        </p:nvSpPr>
        <p:spPr>
          <a:xfrm>
            <a:off x="4645025" y="1444294"/>
            <a:ext cx="4041775" cy="3941763"/>
          </a:xfrm>
          <a:prstGeom prst="rect">
            <a:avLst/>
          </a:prstGeom>
          <a:noFill/>
          <a:ln>
            <a:noFill/>
          </a:ln>
        </p:spPr>
        <p:txBody>
          <a:bodyPr anchorCtr="0" anchor="t" bIns="91425" lIns="91425" rIns="91425" wrap="square" tIns="91425"/>
          <a:lstStyle>
            <a:lvl1pPr indent="-160528" lvl="0" marL="365760" marR="0" rtl="0" algn="l">
              <a:spcBef>
                <a:spcPts val="0"/>
              </a:spcBef>
              <a:spcAft>
                <a:spcPts val="0"/>
              </a:spcAft>
              <a:buClr>
                <a:schemeClr val="accent1"/>
              </a:buClr>
              <a:buSzPct val="68000"/>
              <a:buFont typeface="Noto Sans Symbols"/>
              <a:buChar char="▶"/>
              <a:defRPr b="0" i="0" sz="2400" u="none" cap="none" strike="noStrike">
                <a:solidFill>
                  <a:schemeClr val="dk1"/>
                </a:solidFill>
                <a:latin typeface="Rambla"/>
                <a:ea typeface="Rambla"/>
                <a:cs typeface="Rambla"/>
                <a:sym typeface="Rambla"/>
              </a:defRPr>
            </a:lvl1pPr>
            <a:lvl2pPr indent="-113791" lvl="1" marL="621792" marR="0" rtl="0" algn="l">
              <a:spcBef>
                <a:spcPts val="324"/>
              </a:spcBef>
              <a:buClr>
                <a:schemeClr val="accent1"/>
              </a:buClr>
              <a:buSzPct val="100000"/>
              <a:buFont typeface="Verdana"/>
              <a:buChar char="◦"/>
              <a:defRPr b="0" i="0" sz="2000" u="none" cap="none" strike="noStrike">
                <a:solidFill>
                  <a:schemeClr val="dk1"/>
                </a:solidFill>
                <a:latin typeface="Rambla"/>
                <a:ea typeface="Rambla"/>
                <a:cs typeface="Rambla"/>
                <a:sym typeface="Rambla"/>
              </a:defRPr>
            </a:lvl2pPr>
            <a:lvl3pPr indent="-122936" lvl="2" marL="859536"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3pPr>
            <a:lvl4pPr indent="-127000" lvl="3" marL="11430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4pPr>
            <a:lvl5pPr indent="-127000" lvl="4" marL="1371600" marR="0" rtl="0" algn="l">
              <a:spcBef>
                <a:spcPts val="350"/>
              </a:spcBef>
              <a:buClr>
                <a:schemeClr val="accent2"/>
              </a:buClr>
              <a:buSzPct val="100000"/>
              <a:buFont typeface="Noto Sans Symbols"/>
              <a:buChar char="⚫"/>
              <a:defRPr b="0" i="0" sz="16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62" name="Shape 62"/>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gradFill>
          <a:gsLst>
            <a:gs pos="0">
              <a:srgbClr val="B1B1B1"/>
            </a:gs>
            <a:gs pos="40000">
              <a:srgbClr val="9E9E9E"/>
            </a:gs>
            <a:gs pos="100000">
              <a:schemeClr val="dk1"/>
            </a:gs>
          </a:gsLst>
          <a:path path="circle">
            <a:fillToRect b="100%" l="100%"/>
          </a:path>
          <a:tileRect r="-100%" t="-100%"/>
        </a:gradFill>
      </p:bgPr>
    </p:bg>
    <p:spTree>
      <p:nvGrpSpPr>
        <p:cNvPr id="65" name="Shape 65"/>
        <p:cNvGrpSpPr/>
        <p:nvPr/>
      </p:nvGrpSpPr>
      <p:grpSpPr>
        <a:xfrm>
          <a:off x="0" y="0"/>
          <a:ext cx="0" cy="0"/>
          <a:chOff x="0" y="0"/>
          <a:chExt cx="0" cy="0"/>
        </a:xfrm>
      </p:grpSpPr>
      <p:sp>
        <p:nvSpPr>
          <p:cNvPr id="66" name="Shape 66"/>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67" name="Shape 67"/>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68" name="Shape 68"/>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lt1"/>
                </a:solidFill>
                <a:latin typeface="Times New Roman"/>
                <a:ea typeface="Times New Roman"/>
                <a:cs typeface="Times New Roman"/>
                <a:sym typeface="Times New Roman"/>
              </a:rPr>
              <a:t>‹#›</a:t>
            </a:fld>
          </a:p>
        </p:txBody>
      </p:sp>
      <p:sp>
        <p:nvSpPr>
          <p:cNvPr id="69" name="Shape 69"/>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lt2"/>
              </a:buClr>
              <a:buSzPct val="100000"/>
              <a:buFont typeface="Rambla"/>
              <a:buNone/>
              <a:defRPr b="1" i="0" sz="4100" u="none" cap="none" strike="noStrike">
                <a:solidFill>
                  <a:schemeClr val="lt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bg>
      <p:bgPr>
        <a:blipFill rotWithShape="1">
          <a:blip r:embed="rId2">
            <a:alphaModFix/>
          </a:blip>
          <a:tile algn="tl" flip="none" tx="0" sx="50000" ty="0" sy="50000"/>
        </a:blipFill>
      </p:bgPr>
    </p:bg>
    <p:spTree>
      <p:nvGrpSpPr>
        <p:cNvPr id="70" name="Shape 70"/>
        <p:cNvGrpSpPr/>
        <p:nvPr/>
      </p:nvGrpSpPr>
      <p:grpSpPr>
        <a:xfrm>
          <a:off x="0" y="0"/>
          <a:ext cx="0" cy="0"/>
          <a:chOff x="0" y="0"/>
          <a:chExt cx="0" cy="0"/>
        </a:xfrm>
      </p:grpSpPr>
      <p:sp>
        <p:nvSpPr>
          <p:cNvPr id="71" name="Shape 71"/>
          <p:cNvSpPr txBox="1"/>
          <p:nvPr>
            <p:ph type="title"/>
          </p:nvPr>
        </p:nvSpPr>
        <p:spPr>
          <a:xfrm>
            <a:off x="914400" y="4876800"/>
            <a:ext cx="7481776" cy="457200"/>
          </a:xfrm>
          <a:prstGeom prst="rect">
            <a:avLst/>
          </a:prstGeom>
          <a:noFill/>
          <a:ln>
            <a:noFill/>
          </a:ln>
        </p:spPr>
        <p:txBody>
          <a:bodyPr anchorCtr="0" anchor="t" bIns="91425" lIns="91425" rIns="91425" wrap="square" tIns="91425"/>
          <a:lstStyle>
            <a:lvl1pPr indent="0" lvl="0" marL="0" marR="0" rtl="0" algn="r">
              <a:spcBef>
                <a:spcPts val="0"/>
              </a:spcBef>
              <a:buClr>
                <a:schemeClr val="accent1"/>
              </a:buClr>
              <a:buSzPct val="100000"/>
              <a:buFont typeface="Rambla"/>
              <a:buNone/>
              <a:defRPr b="0" i="0" sz="2500" u="none" cap="none" strike="noStrike">
                <a:solidFill>
                  <a:schemeClr val="accent1"/>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72" name="Shape 72"/>
          <p:cNvSpPr txBox="1"/>
          <p:nvPr>
            <p:ph idx="1" type="body"/>
          </p:nvPr>
        </p:nvSpPr>
        <p:spPr>
          <a:xfrm>
            <a:off x="4419600" y="5355102"/>
            <a:ext cx="3974592" cy="914400"/>
          </a:xfrm>
          <a:prstGeom prst="rect">
            <a:avLst/>
          </a:prstGeom>
          <a:noFill/>
          <a:ln>
            <a:noFill/>
          </a:ln>
        </p:spPr>
        <p:txBody>
          <a:bodyPr anchorCtr="0" anchor="t" bIns="91425" lIns="91425" rIns="91425" wrap="square" tIns="91425"/>
          <a:lstStyle>
            <a:lvl1pPr indent="0" lvl="0" marL="0" marR="0" rtl="0" algn="r">
              <a:spcBef>
                <a:spcPts val="400"/>
              </a:spcBef>
              <a:spcAft>
                <a:spcPts val="0"/>
              </a:spcAft>
              <a:buClr>
                <a:schemeClr val="accent1"/>
              </a:buClr>
              <a:buSzPct val="68000"/>
              <a:buFont typeface="Noto Sans Symbols"/>
              <a:buNone/>
              <a:defRPr b="0" i="0" sz="1600" u="none" cap="none" strike="noStrike">
                <a:solidFill>
                  <a:schemeClr val="dk1"/>
                </a:solidFill>
                <a:latin typeface="Rambla"/>
                <a:ea typeface="Rambla"/>
                <a:cs typeface="Rambla"/>
                <a:sym typeface="Rambla"/>
              </a:defRPr>
            </a:lvl1pPr>
            <a:lvl2pPr indent="-240791" lvl="1" marL="621792" marR="0" rtl="0" algn="l">
              <a:spcBef>
                <a:spcPts val="324"/>
              </a:spcBef>
              <a:buClr>
                <a:schemeClr val="accent1"/>
              </a:buClr>
              <a:buSzPct val="100000"/>
              <a:buFont typeface="Verdana"/>
              <a:buNone/>
              <a:defRPr b="0" i="0" sz="1200" u="none" cap="none" strike="noStrike">
                <a:solidFill>
                  <a:schemeClr val="dk1"/>
                </a:solidFill>
                <a:latin typeface="Rambla"/>
                <a:ea typeface="Rambla"/>
                <a:cs typeface="Rambla"/>
                <a:sym typeface="Rambla"/>
              </a:defRPr>
            </a:lvl2pPr>
            <a:lvl3pPr indent="-237236" lvl="2" marL="859536" marR="0" rtl="0" algn="l">
              <a:spcBef>
                <a:spcPts val="350"/>
              </a:spcBef>
              <a:buClr>
                <a:schemeClr val="accent2"/>
              </a:buClr>
              <a:buSzPct val="100000"/>
              <a:buFont typeface="Noto Sans Symbols"/>
              <a:buNone/>
              <a:defRPr b="0" i="0" sz="1000" u="none" cap="none" strike="noStrike">
                <a:solidFill>
                  <a:schemeClr val="dk1"/>
                </a:solidFill>
                <a:latin typeface="Rambla"/>
                <a:ea typeface="Rambla"/>
                <a:cs typeface="Rambla"/>
                <a:sym typeface="Rambla"/>
              </a:defRPr>
            </a:lvl3pPr>
            <a:lvl4pPr indent="-228600" lvl="3" marL="1143000" marR="0" rtl="0" algn="l">
              <a:spcBef>
                <a:spcPts val="350"/>
              </a:spcBef>
              <a:buClr>
                <a:schemeClr val="accent2"/>
              </a:buClr>
              <a:buSzPct val="100000"/>
              <a:buFont typeface="Noto Sans Symbols"/>
              <a:buNone/>
              <a:defRPr b="0" i="0" sz="900" u="none" cap="none" strike="noStrike">
                <a:solidFill>
                  <a:schemeClr val="dk1"/>
                </a:solidFill>
                <a:latin typeface="Rambla"/>
                <a:ea typeface="Rambla"/>
                <a:cs typeface="Rambla"/>
                <a:sym typeface="Rambla"/>
              </a:defRPr>
            </a:lvl4pPr>
            <a:lvl5pPr indent="-228600" lvl="4" marL="1371600" marR="0" rtl="0" algn="l">
              <a:spcBef>
                <a:spcPts val="350"/>
              </a:spcBef>
              <a:buClr>
                <a:schemeClr val="accent2"/>
              </a:buClr>
              <a:buSzPct val="100000"/>
              <a:buFont typeface="Noto Sans Symbols"/>
              <a:buNone/>
              <a:defRPr b="0" i="0" sz="9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73" name="Shape 73"/>
          <p:cNvSpPr txBox="1"/>
          <p:nvPr>
            <p:ph idx="2" type="body"/>
          </p:nvPr>
        </p:nvSpPr>
        <p:spPr>
          <a:xfrm>
            <a:off x="914400" y="274320"/>
            <a:ext cx="7479792" cy="4572000"/>
          </a:xfrm>
          <a:prstGeom prst="rect">
            <a:avLst/>
          </a:prstGeom>
          <a:noFill/>
          <a:ln>
            <a:noFill/>
          </a:ln>
        </p:spPr>
        <p:txBody>
          <a:bodyPr anchorCtr="0" anchor="t" bIns="91425" lIns="91425" rIns="91425" wrap="square" tIns="91425"/>
          <a:lstStyle>
            <a:lvl1pPr indent="-125983" lvl="0" marL="365760" marR="0" rtl="0" algn="l">
              <a:spcBef>
                <a:spcPts val="400"/>
              </a:spcBef>
              <a:spcAft>
                <a:spcPts val="0"/>
              </a:spcAft>
              <a:buClr>
                <a:schemeClr val="accent1"/>
              </a:buClr>
              <a:buSzPct val="68000"/>
              <a:buFont typeface="Noto Sans Symbols"/>
              <a:buChar char="▶"/>
              <a:defRPr b="0" i="0" sz="3200" u="none" cap="none" strike="noStrike">
                <a:solidFill>
                  <a:schemeClr val="dk1"/>
                </a:solidFill>
                <a:latin typeface="Rambla"/>
                <a:ea typeface="Rambla"/>
                <a:cs typeface="Rambla"/>
                <a:sym typeface="Rambla"/>
              </a:defRPr>
            </a:lvl1pPr>
            <a:lvl2pPr indent="-62991" lvl="1" marL="621792" marR="0" rtl="0" algn="l">
              <a:spcBef>
                <a:spcPts val="324"/>
              </a:spcBef>
              <a:buClr>
                <a:schemeClr val="accent1"/>
              </a:buClr>
              <a:buSzPct val="100000"/>
              <a:buFont typeface="Verdana"/>
              <a:buChar char="◦"/>
              <a:defRPr b="0" i="0" sz="2800" u="none" cap="none" strike="noStrike">
                <a:solidFill>
                  <a:schemeClr val="dk1"/>
                </a:solidFill>
                <a:latin typeface="Rambla"/>
                <a:ea typeface="Rambla"/>
                <a:cs typeface="Rambla"/>
                <a:sym typeface="Rambla"/>
              </a:defRPr>
            </a:lvl2pPr>
            <a:lvl3pPr indent="-84836" lvl="2" marL="859536" marR="0" rtl="0" algn="l">
              <a:spcBef>
                <a:spcPts val="350"/>
              </a:spcBef>
              <a:buClr>
                <a:schemeClr val="accent2"/>
              </a:buClr>
              <a:buSzPct val="100000"/>
              <a:buFont typeface="Noto Sans Symbols"/>
              <a:buChar char="⚫"/>
              <a:defRPr b="0" i="0" sz="2400" u="none" cap="none" strike="noStrike">
                <a:solidFill>
                  <a:schemeClr val="dk1"/>
                </a:solidFill>
                <a:latin typeface="Rambla"/>
                <a:ea typeface="Rambla"/>
                <a:cs typeface="Rambla"/>
                <a:sym typeface="Rambla"/>
              </a:defRPr>
            </a:lvl3pPr>
            <a:lvl4pPr indent="-101600" lvl="3" marL="1143000" marR="0" rtl="0" algn="l">
              <a:spcBef>
                <a:spcPts val="350"/>
              </a:spcBef>
              <a:buClr>
                <a:schemeClr val="accent2"/>
              </a:buClr>
              <a:buSzPct val="100000"/>
              <a:buFont typeface="Noto Sans Symbols"/>
              <a:buChar char="⚫"/>
              <a:defRPr b="0" i="0" sz="2000" u="none" cap="none" strike="noStrike">
                <a:solidFill>
                  <a:schemeClr val="dk1"/>
                </a:solidFill>
                <a:latin typeface="Rambla"/>
                <a:ea typeface="Rambla"/>
                <a:cs typeface="Rambla"/>
                <a:sym typeface="Rambla"/>
              </a:defRPr>
            </a:lvl4pPr>
            <a:lvl5pPr indent="-101600" lvl="4" marL="1371600" marR="0" rtl="0" algn="l">
              <a:spcBef>
                <a:spcPts val="350"/>
              </a:spcBef>
              <a:buClr>
                <a:schemeClr val="accent2"/>
              </a:buClr>
              <a:buSzPct val="100000"/>
              <a:buFont typeface="Noto Sans Symbols"/>
              <a:buChar char="⚫"/>
              <a:defRPr b="0" i="0" sz="20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74" name="Shape 74"/>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dk1"/>
                </a:solidFill>
                <a:latin typeface="Times New Roman"/>
                <a:ea typeface="Times New Roman"/>
                <a:cs typeface="Times New Roman"/>
                <a:sym typeface="Times New Roman"/>
              </a:rPr>
              <a:t>‹#›</a:t>
            </a:fld>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bg>
      <p:bgPr>
        <a:gradFill>
          <a:gsLst>
            <a:gs pos="0">
              <a:srgbClr val="B1B1B1"/>
            </a:gs>
            <a:gs pos="40000">
              <a:srgbClr val="9E9E9E"/>
            </a:gs>
            <a:gs pos="100000">
              <a:schemeClr val="dk1"/>
            </a:gs>
          </a:gsLst>
          <a:path path="circle">
            <a:fillToRect b="100%" l="100%"/>
          </a:path>
          <a:tileRect r="-100%" t="-100%"/>
        </a:gradFill>
      </p:bgPr>
    </p:bg>
    <p:spTree>
      <p:nvGrpSpPr>
        <p:cNvPr id="77" name="Shape 77"/>
        <p:cNvGrpSpPr/>
        <p:nvPr/>
      </p:nvGrpSpPr>
      <p:grpSpPr>
        <a:xfrm>
          <a:off x="0" y="0"/>
          <a:ext cx="0" cy="0"/>
          <a:chOff x="0" y="0"/>
          <a:chExt cx="0" cy="0"/>
        </a:xfrm>
      </p:grpSpPr>
      <p:sp>
        <p:nvSpPr>
          <p:cNvPr id="78" name="Shape 78"/>
          <p:cNvSpPr txBox="1"/>
          <p:nvPr>
            <p:ph idx="1" type="body"/>
          </p:nvPr>
        </p:nvSpPr>
        <p:spPr>
          <a:xfrm>
            <a:off x="1141232" y="5443402"/>
            <a:ext cx="7162800" cy="648232"/>
          </a:xfrm>
          <a:prstGeom prst="rect">
            <a:avLst/>
          </a:prstGeom>
          <a:noFill/>
          <a:ln>
            <a:noFill/>
          </a:ln>
        </p:spPr>
        <p:txBody>
          <a:bodyPr anchorCtr="0" anchor="t" bIns="91425" lIns="91425" rIns="91425" wrap="square" tIns="91425"/>
          <a:lstStyle>
            <a:lvl1pPr indent="0" lvl="0" marL="0" marR="18288" rtl="0" algn="r">
              <a:spcBef>
                <a:spcPts val="400"/>
              </a:spcBef>
              <a:spcAft>
                <a:spcPts val="0"/>
              </a:spcAft>
              <a:buClr>
                <a:schemeClr val="accent1"/>
              </a:buClr>
              <a:buSzPct val="68000"/>
              <a:buFont typeface="Noto Sans Symbols"/>
              <a:buNone/>
              <a:defRPr b="0" i="0" sz="1400" u="none" cap="none" strike="noStrike">
                <a:solidFill>
                  <a:schemeClr val="lt1"/>
                </a:solidFill>
                <a:latin typeface="Rambla"/>
                <a:ea typeface="Rambla"/>
                <a:cs typeface="Rambla"/>
                <a:sym typeface="Rambla"/>
              </a:defRPr>
            </a:lvl1pPr>
            <a:lvl2pPr indent="-164591" lvl="1" marL="621792" marR="0" rtl="0" algn="l">
              <a:spcBef>
                <a:spcPts val="324"/>
              </a:spcBef>
              <a:buClr>
                <a:schemeClr val="accent1"/>
              </a:buClr>
              <a:buSzPct val="100000"/>
              <a:buFont typeface="Verdana"/>
              <a:buChar char="◦"/>
              <a:defRPr b="0" i="0" sz="1200" u="none" cap="none" strike="noStrike">
                <a:solidFill>
                  <a:schemeClr val="lt1"/>
                </a:solidFill>
                <a:latin typeface="Rambla"/>
                <a:ea typeface="Rambla"/>
                <a:cs typeface="Rambla"/>
                <a:sym typeface="Rambla"/>
              </a:defRPr>
            </a:lvl2pPr>
            <a:lvl3pPr indent="-173736" lvl="2" marL="859536" marR="0" rtl="0" algn="l">
              <a:spcBef>
                <a:spcPts val="350"/>
              </a:spcBef>
              <a:buClr>
                <a:schemeClr val="accent2"/>
              </a:buClr>
              <a:buSzPct val="100000"/>
              <a:buFont typeface="Noto Sans Symbols"/>
              <a:buChar char="⚫"/>
              <a:defRPr b="0" i="0" sz="1000" u="none" cap="none" strike="noStrike">
                <a:solidFill>
                  <a:schemeClr val="lt1"/>
                </a:solidFill>
                <a:latin typeface="Rambla"/>
                <a:ea typeface="Rambla"/>
                <a:cs typeface="Rambla"/>
                <a:sym typeface="Rambla"/>
              </a:defRPr>
            </a:lvl3pPr>
            <a:lvl4pPr indent="-171450" lvl="3" marL="1143000" marR="0" rtl="0" algn="l">
              <a:spcBef>
                <a:spcPts val="350"/>
              </a:spcBef>
              <a:buClr>
                <a:schemeClr val="accent2"/>
              </a:buClr>
              <a:buSzPct val="100000"/>
              <a:buFont typeface="Noto Sans Symbols"/>
              <a:buChar char="⚫"/>
              <a:defRPr b="0" i="0" sz="900" u="none" cap="none" strike="noStrike">
                <a:solidFill>
                  <a:schemeClr val="lt1"/>
                </a:solidFill>
                <a:latin typeface="Rambla"/>
                <a:ea typeface="Rambla"/>
                <a:cs typeface="Rambla"/>
                <a:sym typeface="Rambla"/>
              </a:defRPr>
            </a:lvl4pPr>
            <a:lvl5pPr indent="-171450" lvl="4" marL="1371600" marR="0" rtl="0" algn="l">
              <a:spcBef>
                <a:spcPts val="350"/>
              </a:spcBef>
              <a:buClr>
                <a:schemeClr val="accent2"/>
              </a:buClr>
              <a:buSzPct val="100000"/>
              <a:buFont typeface="Noto Sans Symbols"/>
              <a:buChar char="⚫"/>
              <a:defRPr b="0" i="0" sz="9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79" name="Shape 79"/>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med" w="med" type="none"/>
            <a:tailEnd len="med" w="med" type="none"/>
          </a:ln>
        </p:spPr>
        <p:txBody>
          <a:bodyPr anchorCtr="0" anchor="t" bIns="91425" lIns="91425" rIns="91425" wrap="square" tIns="91425"/>
          <a:lstStyle>
            <a:lvl1pPr indent="0" lvl="0" marL="0" marR="0" rtl="0" algn="l">
              <a:spcBef>
                <a:spcPts val="400"/>
              </a:spcBef>
              <a:spcAft>
                <a:spcPts val="0"/>
              </a:spcAft>
              <a:buClr>
                <a:schemeClr val="accent1"/>
              </a:buClr>
              <a:buSzPct val="68000"/>
              <a:buFont typeface="Noto Sans Symbols"/>
              <a:buNone/>
              <a:defRPr b="0" i="0" sz="3200" u="none" cap="none" strike="noStrike">
                <a:solidFill>
                  <a:schemeClr val="lt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lt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lt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lt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lt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lt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lt1"/>
                </a:solidFill>
                <a:latin typeface="Rambla"/>
                <a:ea typeface="Rambla"/>
                <a:cs typeface="Rambla"/>
                <a:sym typeface="Rambla"/>
              </a:defRPr>
            </a:lvl9pPr>
          </a:lstStyle>
          <a:p/>
        </p:txBody>
      </p:sp>
      <p:sp>
        <p:nvSpPr>
          <p:cNvPr id="80" name="Shape 80"/>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81" name="Shape 81"/>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lt1"/>
                </a:solidFill>
                <a:latin typeface="Times New Roman"/>
                <a:ea typeface="Times New Roman"/>
                <a:cs typeface="Times New Roman"/>
                <a:sym typeface="Times New Roman"/>
              </a:defRPr>
            </a:lvl9pPr>
          </a:lstStyle>
          <a:p/>
        </p:txBody>
      </p:sp>
      <p:sp>
        <p:nvSpPr>
          <p:cNvPr id="82" name="Shape 82"/>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a:solidFill>
                  <a:schemeClr val="lt1"/>
                </a:solidFill>
                <a:latin typeface="Times New Roman"/>
                <a:ea typeface="Times New Roman"/>
                <a:cs typeface="Times New Roman"/>
                <a:sym typeface="Times New Roman"/>
              </a:rPr>
              <a:t>‹#›</a:t>
            </a:fld>
          </a:p>
        </p:txBody>
      </p:sp>
      <p:sp>
        <p:nvSpPr>
          <p:cNvPr id="83" name="Shape 83"/>
          <p:cNvSpPr txBox="1"/>
          <p:nvPr>
            <p:ph type="title"/>
          </p:nvPr>
        </p:nvSpPr>
        <p:spPr>
          <a:xfrm>
            <a:off x="228600" y="4865122"/>
            <a:ext cx="8075432" cy="562672"/>
          </a:xfrm>
          <a:prstGeom prst="rect">
            <a:avLst/>
          </a:prstGeom>
          <a:noFill/>
          <a:ln>
            <a:noFill/>
          </a:ln>
        </p:spPr>
        <p:txBody>
          <a:bodyPr anchorCtr="0" anchor="t" bIns="91425" lIns="91425" rIns="91425" wrap="square" tIns="91425"/>
          <a:lstStyle>
            <a:lvl1pPr indent="0" lvl="0" marL="0" marR="0" rtl="0" algn="r">
              <a:spcBef>
                <a:spcPts val="0"/>
              </a:spcBef>
              <a:buClr>
                <a:schemeClr val="accent1"/>
              </a:buClr>
              <a:buSzPct val="100000"/>
              <a:buFont typeface="Rambla"/>
              <a:buNone/>
              <a:defRPr b="0" i="0" sz="3000" u="none" cap="none" strike="noStrike">
                <a:solidFill>
                  <a:schemeClr val="accent1"/>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4" name="Shape 84"/>
          <p:cNvSpPr/>
          <p:nvPr/>
        </p:nvSpPr>
        <p:spPr>
          <a:xfrm>
            <a:off x="499273" y="5944936"/>
            <a:ext cx="4940624" cy="921076"/>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
        <p:nvSpPr>
          <p:cNvPr id="85" name="Shape 85"/>
          <p:cNvSpPr/>
          <p:nvPr/>
        </p:nvSpPr>
        <p:spPr>
          <a:xfrm>
            <a:off x="485717" y="5939011"/>
            <a:ext cx="3690451"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
        <p:nvSpPr>
          <p:cNvPr id="86" name="Shape 86"/>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cxnSp>
        <p:nvCxnSpPr>
          <p:cNvPr id="87" name="Shape 87"/>
          <p:cNvCxnSpPr/>
          <p:nvPr/>
        </p:nvCxnSpPr>
        <p:spPr>
          <a:xfrm>
            <a:off x="-9237" y="5787738"/>
            <a:ext cx="3405509" cy="1084383"/>
          </a:xfrm>
          <a:prstGeom prst="straightConnector1">
            <a:avLst/>
          </a:prstGeom>
          <a:noFill/>
          <a:ln cap="flat" cmpd="sng" w="12050">
            <a:solidFill>
              <a:srgbClr val="93C5D8"/>
            </a:solidFill>
            <a:prstDash val="solid"/>
            <a:miter lim="800000"/>
            <a:headEnd len="med" w="med" type="none"/>
            <a:tailEnd len="med" w="med" type="none"/>
          </a:ln>
        </p:spPr>
      </p:cxnSp>
      <p:sp>
        <p:nvSpPr>
          <p:cNvPr id="88" name="Shape 88"/>
          <p:cNvSpPr/>
          <p:nvPr/>
        </p:nvSpPr>
        <p:spPr>
          <a:xfrm>
            <a:off x="8664112"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a:effectLst>
            <a:outerShdw blurRad="50800" dir="5400000" dist="25400">
              <a:srgbClr val="000000">
                <a:alpha val="45882"/>
              </a:srgbClr>
            </a:outerShdw>
          </a:effectLst>
        </p:spPr>
        <p:txBody>
          <a:bodyPr anchorCtr="0" anchor="ctr"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
        <p:nvSpPr>
          <p:cNvPr id="89" name="Shape 89"/>
          <p:cNvSpPr/>
          <p:nvPr/>
        </p:nvSpPr>
        <p:spPr>
          <a:xfrm>
            <a:off x="8477696" y="4988440"/>
            <a:ext cx="18288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a:effectLst>
            <a:outerShdw blurRad="50800" dir="5400000" dist="25400">
              <a:srgbClr val="000000">
                <a:alpha val="45882"/>
              </a:srgbClr>
            </a:outerShdw>
          </a:effectLst>
        </p:spPr>
        <p:txBody>
          <a:bodyPr anchorCtr="0" anchor="ctr" bIns="45700" lIns="91425" rIns="91425" wrap="square" tIns="45700">
            <a:noAutofit/>
          </a:bodyPr>
          <a:lstStyle/>
          <a:p>
            <a:pPr indent="0" lvl="0" marL="0" marR="0" rtl="0" algn="l">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499273" y="5944936"/>
            <a:ext cx="4940624" cy="921076"/>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dk1"/>
              </a:solidFill>
              <a:latin typeface="Times New Roman"/>
              <a:ea typeface="Times New Roman"/>
              <a:cs typeface="Times New Roman"/>
              <a:sym typeface="Times New Roman"/>
            </a:endParaRPr>
          </a:p>
        </p:txBody>
      </p:sp>
      <p:sp>
        <p:nvSpPr>
          <p:cNvPr id="11" name="Shape 11"/>
          <p:cNvSpPr/>
          <p:nvPr/>
        </p:nvSpPr>
        <p:spPr>
          <a:xfrm>
            <a:off x="485717" y="5939011"/>
            <a:ext cx="3690451" cy="93345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45700" lIns="91425" rIns="91425" wrap="square" tIns="45700">
            <a:noAutofit/>
          </a:bodyPr>
          <a:lstStyle/>
          <a:p>
            <a:pPr indent="0" lvl="0" marL="0" marR="0" rtl="0" algn="l">
              <a:spcBef>
                <a:spcPts val="0"/>
              </a:spcBef>
              <a:spcAft>
                <a:spcPts val="0"/>
              </a:spcAft>
              <a:buSzPct val="25000"/>
              <a:buNone/>
            </a:pPr>
            <a:r>
              <a:t/>
            </a:r>
            <a:endParaRPr sz="1800">
              <a:solidFill>
                <a:schemeClr val="dk1"/>
              </a:solidFill>
              <a:latin typeface="Times New Roman"/>
              <a:ea typeface="Times New Roman"/>
              <a:cs typeface="Times New Roman"/>
              <a:sym typeface="Times New Roman"/>
            </a:endParaRPr>
          </a:p>
        </p:txBody>
      </p:sp>
      <p:sp>
        <p:nvSpPr>
          <p:cNvPr id="12" name="Shape 12"/>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sz="1800">
              <a:solidFill>
                <a:schemeClr val="lt1"/>
              </a:solidFill>
              <a:latin typeface="Times New Roman"/>
              <a:ea typeface="Times New Roman"/>
              <a:cs typeface="Times New Roman"/>
              <a:sym typeface="Times New Roman"/>
            </a:endParaRPr>
          </a:p>
        </p:txBody>
      </p:sp>
      <p:cxnSp>
        <p:nvCxnSpPr>
          <p:cNvPr id="13" name="Shape 13"/>
          <p:cNvCxnSpPr/>
          <p:nvPr/>
        </p:nvCxnSpPr>
        <p:spPr>
          <a:xfrm>
            <a:off x="-9237" y="5787738"/>
            <a:ext cx="3405509" cy="1084383"/>
          </a:xfrm>
          <a:prstGeom prst="straightConnector1">
            <a:avLst/>
          </a:prstGeom>
          <a:noFill/>
          <a:ln cap="flat" cmpd="sng" w="12050">
            <a:solidFill>
              <a:srgbClr val="93C5D8"/>
            </a:solidFill>
            <a:prstDash val="solid"/>
            <a:miter lim="800000"/>
            <a:headEnd len="med" w="med" type="none"/>
            <a:tailEnd len="med" w="med" type="none"/>
          </a:ln>
        </p:spPr>
      </p:cxnSp>
      <p:sp>
        <p:nvSpPr>
          <p:cNvPr id="14" name="Shape 14"/>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buClr>
                <a:schemeClr val="dk2"/>
              </a:buClr>
              <a:buSzPct val="100000"/>
              <a:buFont typeface="Rambla"/>
              <a:buNone/>
              <a:defRPr b="1" i="0" sz="4100" u="none" cap="none" strike="noStrike">
                <a:solidFill>
                  <a:schemeClr val="dk2"/>
                </a:solidFill>
                <a:latin typeface="Rambla"/>
                <a:ea typeface="Rambla"/>
                <a:cs typeface="Rambla"/>
                <a:sym typeface="Rambl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15" name="Shape 15"/>
          <p:cNvSpPr txBox="1"/>
          <p:nvPr>
            <p:ph idx="1" type="body"/>
          </p:nvPr>
        </p:nvSpPr>
        <p:spPr>
          <a:xfrm>
            <a:off x="457200" y="1481328"/>
            <a:ext cx="8229600" cy="4525963"/>
          </a:xfrm>
          <a:prstGeom prst="rect">
            <a:avLst/>
          </a:prstGeom>
          <a:noFill/>
          <a:ln>
            <a:noFill/>
          </a:ln>
        </p:spPr>
        <p:txBody>
          <a:bodyPr anchorCtr="0" anchor="t" bIns="91425" lIns="91425" rIns="91425" wrap="square" tIns="91425"/>
          <a:lstStyle>
            <a:lvl1pPr indent="-147573" lvl="0" marL="365760" marR="0" rtl="0" algn="l">
              <a:spcBef>
                <a:spcPts val="400"/>
              </a:spcBef>
              <a:spcAft>
                <a:spcPts val="0"/>
              </a:spcAft>
              <a:buClr>
                <a:schemeClr val="accent1"/>
              </a:buClr>
              <a:buSzPct val="68000"/>
              <a:buFont typeface="Noto Sans Symbols"/>
              <a:buChar char="▶"/>
              <a:defRPr b="0" i="0" sz="2700" u="none" cap="none" strike="noStrike">
                <a:solidFill>
                  <a:schemeClr val="dk1"/>
                </a:solidFill>
                <a:latin typeface="Rambla"/>
                <a:ea typeface="Rambla"/>
                <a:cs typeface="Rambla"/>
                <a:sym typeface="Rambla"/>
              </a:defRPr>
            </a:lvl1pPr>
            <a:lvl2pPr indent="-94741" lvl="1" marL="621792" marR="0" rtl="0" algn="l">
              <a:spcBef>
                <a:spcPts val="324"/>
              </a:spcBef>
              <a:buClr>
                <a:schemeClr val="accent1"/>
              </a:buClr>
              <a:buSzPct val="100000"/>
              <a:buFont typeface="Verdana"/>
              <a:buChar char="◦"/>
              <a:defRPr b="0" i="0" sz="2300" u="none" cap="none" strike="noStrike">
                <a:solidFill>
                  <a:schemeClr val="dk1"/>
                </a:solidFill>
                <a:latin typeface="Rambla"/>
                <a:ea typeface="Rambla"/>
                <a:cs typeface="Rambla"/>
                <a:sym typeface="Rambla"/>
              </a:defRPr>
            </a:lvl2pPr>
            <a:lvl3pPr indent="-103886" lvl="2" marL="859536" marR="0" rtl="0" algn="l">
              <a:spcBef>
                <a:spcPts val="350"/>
              </a:spcBef>
              <a:buClr>
                <a:schemeClr val="accent2"/>
              </a:buClr>
              <a:buSzPct val="100000"/>
              <a:buFont typeface="Noto Sans Symbols"/>
              <a:buChar char="⚫"/>
              <a:defRPr b="0" i="0" sz="2100" u="none" cap="none" strike="noStrike">
                <a:solidFill>
                  <a:schemeClr val="dk1"/>
                </a:solidFill>
                <a:latin typeface="Rambla"/>
                <a:ea typeface="Rambla"/>
                <a:cs typeface="Rambla"/>
                <a:sym typeface="Rambla"/>
              </a:defRPr>
            </a:lvl3pPr>
            <a:lvl4pPr indent="-107950" lvl="3" marL="1143000" marR="0" rtl="0" algn="l">
              <a:spcBef>
                <a:spcPts val="350"/>
              </a:spcBef>
              <a:buClr>
                <a:schemeClr val="accent2"/>
              </a:buClr>
              <a:buSzPct val="100000"/>
              <a:buFont typeface="Noto Sans Symbols"/>
              <a:buChar char="⚫"/>
              <a:defRPr b="0" i="0" sz="1900" u="none" cap="none" strike="noStrike">
                <a:solidFill>
                  <a:schemeClr val="dk1"/>
                </a:solidFill>
                <a:latin typeface="Rambla"/>
                <a:ea typeface="Rambla"/>
                <a:cs typeface="Rambla"/>
                <a:sym typeface="Rambla"/>
              </a:defRPr>
            </a:lvl4pPr>
            <a:lvl5pPr indent="-114300" lvl="4" marL="1371600" marR="0" rtl="0" algn="l">
              <a:spcBef>
                <a:spcPts val="350"/>
              </a:spcBef>
              <a:buClr>
                <a:schemeClr val="accent2"/>
              </a:buClr>
              <a:buSzPct val="100000"/>
              <a:buFont typeface="Noto Sans Symbols"/>
              <a:buChar char="⚫"/>
              <a:defRPr b="0" i="0" sz="1800" u="none" cap="none" strike="noStrike">
                <a:solidFill>
                  <a:schemeClr val="dk1"/>
                </a:solidFill>
                <a:latin typeface="Rambla"/>
                <a:ea typeface="Rambla"/>
                <a:cs typeface="Rambla"/>
                <a:sym typeface="Rambla"/>
              </a:defRPr>
            </a:lvl5pPr>
            <a:lvl6pPr indent="-114300" lvl="5" marL="1600200" marR="0" rtl="0" algn="l">
              <a:spcBef>
                <a:spcPts val="350"/>
              </a:spcBef>
              <a:buClr>
                <a:schemeClr val="accent3"/>
              </a:buClr>
              <a:buSzPct val="100000"/>
              <a:buFont typeface="Noto Sans Symbols"/>
              <a:buChar char="◾"/>
              <a:defRPr b="0" i="0" sz="1800" u="none" cap="none" strike="noStrike">
                <a:solidFill>
                  <a:schemeClr val="dk1"/>
                </a:solidFill>
                <a:latin typeface="Rambla"/>
                <a:ea typeface="Rambla"/>
                <a:cs typeface="Rambla"/>
                <a:sym typeface="Rambla"/>
              </a:defRPr>
            </a:lvl6pPr>
            <a:lvl7pPr indent="-127000" lvl="6" marL="18288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7pPr>
            <a:lvl8pPr indent="-127000" lvl="7" marL="20574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8pPr>
            <a:lvl9pPr indent="-127000" lvl="8" marL="2286000" marR="0" rtl="0" algn="l">
              <a:spcBef>
                <a:spcPts val="350"/>
              </a:spcBef>
              <a:buClr>
                <a:schemeClr val="accent3"/>
              </a:buClr>
              <a:buSzPct val="1000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6" name="Shape 16"/>
          <p:cNvSpPr txBox="1"/>
          <p:nvPr>
            <p:ph idx="10" type="dt"/>
          </p:nvPr>
        </p:nvSpPr>
        <p:spPr>
          <a:xfrm>
            <a:off x="6727032" y="6407944"/>
            <a:ext cx="1920240" cy="365760"/>
          </a:xfrm>
          <a:prstGeom prst="rect">
            <a:avLst/>
          </a:prstGeom>
          <a:noFill/>
          <a:ln>
            <a:noFill/>
          </a:ln>
        </p:spPr>
        <p:txBody>
          <a:bodyPr anchorCtr="0" anchor="b" bIns="91425" lIns="91425" rIns="91425" wrap="square" tIns="91425"/>
          <a:lstStyle>
            <a:lvl1pPr indent="0" lvl="0" marL="0" marR="0" rtl="0" algn="l">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 name="Shape 17"/>
          <p:cNvSpPr txBox="1"/>
          <p:nvPr>
            <p:ph idx="11" type="ftr"/>
          </p:nvPr>
        </p:nvSpPr>
        <p:spPr>
          <a:xfrm>
            <a:off x="4380072" y="6407944"/>
            <a:ext cx="2350681" cy="365125"/>
          </a:xfrm>
          <a:prstGeom prst="rect">
            <a:avLst/>
          </a:prstGeom>
          <a:noFill/>
          <a:ln>
            <a:noFill/>
          </a:ln>
        </p:spPr>
        <p:txBody>
          <a:bodyPr anchorCtr="0" anchor="b" bIns="91425" lIns="91425" rIns="91425" wrap="square" tIns="91425"/>
          <a:lstStyle>
            <a:lvl1pPr indent="0" lvl="0" marL="0" marR="0" rtl="0" algn="r">
              <a:spcBef>
                <a:spcPts val="0"/>
              </a:spcBef>
              <a:spcAft>
                <a:spcPts val="0"/>
              </a:spcAft>
              <a:buSzPct val="140000"/>
              <a:buNone/>
              <a:defRPr sz="10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ct val="77777"/>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SzPct val="77777"/>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2" type="sldNum"/>
          </p:nvPr>
        </p:nvSpPr>
        <p:spPr>
          <a:xfrm>
            <a:off x="8647272" y="6407944"/>
            <a:ext cx="365760" cy="365125"/>
          </a:xfrm>
          <a:prstGeom prst="rect">
            <a:avLst/>
          </a:prstGeom>
          <a:noFill/>
          <a:ln>
            <a:noFill/>
          </a:ln>
        </p:spPr>
        <p:txBody>
          <a:bodyPr anchorCtr="0" anchor="b" bIns="45700" lIns="91425" rIns="91425" wrap="square" tIns="45700">
            <a:noAutofit/>
          </a:bodyPr>
          <a:lstStyle/>
          <a:p>
            <a:pPr indent="0" lvl="0" marL="0" marR="0" rtl="0" algn="r">
              <a:spcBef>
                <a:spcPts val="0"/>
              </a:spcBef>
              <a:spcAft>
                <a:spcPts val="0"/>
              </a:spcAft>
              <a:buSzPct val="25000"/>
              <a:buNone/>
            </a:pPr>
            <a:fld id="{00000000-1234-1234-1234-123412341234}" type="slidenum">
              <a:rPr b="0" lang="en-US" sz="1000" u="non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en.wikipedia.org/wiki/Psychological_resili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en.wikipedia.org/wiki/Spouse" TargetMode="External"/><Relationship Id="rId4" Type="http://schemas.openxmlformats.org/officeDocument/2006/relationships/hyperlink" Target="https://en.wikipedia.org/wiki/Institution" TargetMode="External"/><Relationship Id="rId5" Type="http://schemas.openxmlformats.org/officeDocument/2006/relationships/hyperlink" Target="https://en.wikipedia.org/wiki/Human_sexual_activ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psychcentral.com/blog/archives/2010/09/03/8-tips-for-improving-your-memor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psychcentral.com/news/2010/09/18/physically-fit-kids-have-bigger-hippocampus/18316.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99098" lvl="0" marL="0" marR="0" rtl="0" algn="l">
              <a:lnSpc>
                <a:spcPct val="80000"/>
              </a:lnSpc>
              <a:spcBef>
                <a:spcPts val="0"/>
              </a:spcBef>
              <a:spcAft>
                <a:spcPts val="0"/>
              </a:spcAft>
              <a:buClr>
                <a:schemeClr val="accent1"/>
              </a:buClr>
              <a:buSzPct val="67999"/>
              <a:buFont typeface="Noto Sans Symbols"/>
              <a:buNone/>
            </a:pPr>
            <a:r>
              <a:rPr b="0" i="0" lang="en-US" sz="2295" u="none" cap="none" strike="noStrike">
                <a:solidFill>
                  <a:schemeClr val="dk1"/>
                </a:solidFill>
                <a:latin typeface="Rambla"/>
                <a:ea typeface="Rambla"/>
                <a:cs typeface="Rambla"/>
                <a:sym typeface="Rambla"/>
              </a:rPr>
              <a:t>           </a:t>
            </a:r>
          </a:p>
          <a:p>
            <a:pPr indent="-99098" lvl="0" marL="0" marR="0" rtl="0" algn="l">
              <a:lnSpc>
                <a:spcPct val="80000"/>
              </a:lnSpc>
              <a:spcBef>
                <a:spcPts val="400"/>
              </a:spcBef>
              <a:spcAft>
                <a:spcPts val="0"/>
              </a:spcAft>
              <a:buClr>
                <a:schemeClr val="accent1"/>
              </a:buClr>
              <a:buSzPct val="67999"/>
              <a:buFont typeface="Noto Sans Symbols"/>
              <a:buNone/>
            </a:pPr>
            <a:r>
              <a:t/>
            </a:r>
            <a:endParaRPr b="0" i="0" sz="2295" u="none" cap="none" strike="noStrike">
              <a:solidFill>
                <a:schemeClr val="dk1"/>
              </a:solidFill>
              <a:latin typeface="Rambla"/>
              <a:ea typeface="Rambla"/>
              <a:cs typeface="Rambla"/>
              <a:sym typeface="Rambla"/>
            </a:endParaRPr>
          </a:p>
          <a:p>
            <a:pPr indent="-99098" lvl="0" marL="0" marR="0" rtl="0" algn="l">
              <a:lnSpc>
                <a:spcPct val="80000"/>
              </a:lnSpc>
              <a:spcBef>
                <a:spcPts val="400"/>
              </a:spcBef>
              <a:spcAft>
                <a:spcPts val="0"/>
              </a:spcAft>
              <a:buClr>
                <a:schemeClr val="accent1"/>
              </a:buClr>
              <a:buSzPct val="67999"/>
              <a:buFont typeface="Noto Sans Symbols"/>
              <a:buNone/>
            </a:pPr>
            <a:r>
              <a:rPr b="0" i="0" lang="en-US" sz="2295" u="none" cap="none" strike="noStrike">
                <a:solidFill>
                  <a:schemeClr val="dk1"/>
                </a:solidFill>
                <a:latin typeface="Rambla"/>
                <a:ea typeface="Rambla"/>
                <a:cs typeface="Rambla"/>
                <a:sym typeface="Rambla"/>
              </a:rPr>
              <a:t>           </a:t>
            </a:r>
          </a:p>
          <a:p>
            <a:pPr indent="-102768" lvl="0" marL="0" marR="0" rtl="0" algn="l">
              <a:lnSpc>
                <a:spcPct val="80000"/>
              </a:lnSpc>
              <a:spcBef>
                <a:spcPts val="400"/>
              </a:spcBef>
              <a:spcAft>
                <a:spcPts val="0"/>
              </a:spcAft>
              <a:buClr>
                <a:schemeClr val="accent1"/>
              </a:buClr>
              <a:buSzPct val="68000"/>
              <a:buFont typeface="Noto Sans Symbols"/>
              <a:buNone/>
            </a:pPr>
            <a:r>
              <a:t/>
            </a:r>
            <a:endParaRPr b="0" i="0" sz="2380" u="none" cap="none" strike="noStrike">
              <a:solidFill>
                <a:schemeClr val="dk1"/>
              </a:solidFill>
              <a:latin typeface="Rambla"/>
              <a:ea typeface="Rambla"/>
              <a:cs typeface="Rambla"/>
              <a:sym typeface="Rambla"/>
            </a:endParaRPr>
          </a:p>
          <a:p>
            <a:pPr indent="-102768" lvl="0" marL="0" marR="0" rtl="0" algn="l">
              <a:lnSpc>
                <a:spcPct val="80000"/>
              </a:lnSpc>
              <a:spcBef>
                <a:spcPts val="400"/>
              </a:spcBef>
              <a:spcAft>
                <a:spcPts val="0"/>
              </a:spcAft>
              <a:buClr>
                <a:schemeClr val="accent1"/>
              </a:buClr>
              <a:buSzPct val="68000"/>
              <a:buFont typeface="Noto Sans Symbols"/>
              <a:buNone/>
            </a:pPr>
            <a:r>
              <a:t/>
            </a:r>
            <a:endParaRPr b="0" i="0" sz="2380" u="none" cap="none" strike="noStrike">
              <a:solidFill>
                <a:schemeClr val="dk1"/>
              </a:solidFill>
              <a:latin typeface="Rambla"/>
              <a:ea typeface="Rambla"/>
              <a:cs typeface="Rambla"/>
              <a:sym typeface="Rambla"/>
            </a:endParaRP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Presenter: Dr. Franki Gibson</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Chief Clinical Officer </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Mingus Mountain Academy</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Prescott Valley, AZ </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a:t>
            </a:r>
          </a:p>
          <a:p>
            <a:pPr indent="-102768" lvl="0" marL="0" marR="0" rtl="0" algn="l">
              <a:lnSpc>
                <a:spcPct val="80000"/>
              </a:lnSpc>
              <a:spcBef>
                <a:spcPts val="400"/>
              </a:spcBef>
              <a:spcAft>
                <a:spcPts val="0"/>
              </a:spcAft>
              <a:buClr>
                <a:schemeClr val="accent1"/>
              </a:buClr>
              <a:buSzPct val="68000"/>
              <a:buFont typeface="Noto Sans Symbols"/>
              <a:buNone/>
            </a:pPr>
            <a:r>
              <a:rPr b="0" i="0" lang="en-US" sz="2380" u="none" cap="none" strike="noStrike">
                <a:solidFill>
                  <a:schemeClr val="dk1"/>
                </a:solidFill>
                <a:latin typeface="Rambla"/>
                <a:ea typeface="Rambla"/>
                <a:cs typeface="Rambla"/>
                <a:sym typeface="Rambla"/>
              </a:rPr>
              <a:t>                 </a:t>
            </a:r>
          </a:p>
        </p:txBody>
      </p:sp>
      <p:sp>
        <p:nvSpPr>
          <p:cNvPr id="107" name="Shape 10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05740" lvl="0" marL="0" marR="0" rtl="0" algn="l">
              <a:spcBef>
                <a:spcPts val="0"/>
              </a:spcBef>
              <a:buClr>
                <a:schemeClr val="dk2"/>
              </a:buClr>
              <a:buSzPct val="100000"/>
              <a:buFont typeface="Rambla"/>
              <a:buNone/>
            </a:pPr>
            <a:r>
              <a:rPr b="1" i="0" lang="en-US" sz="3240" u="none" cap="none" strike="noStrike">
                <a:solidFill>
                  <a:schemeClr val="dk2"/>
                </a:solidFill>
                <a:latin typeface="Rambla"/>
                <a:ea typeface="Rambla"/>
                <a:cs typeface="Rambla"/>
                <a:sym typeface="Rambla"/>
              </a:rPr>
              <a:t>              </a:t>
            </a:r>
            <a:br>
              <a:rPr b="1" i="0" lang="en-US" sz="3240" u="none" cap="none" strike="noStrike">
                <a:solidFill>
                  <a:schemeClr val="dk2"/>
                </a:solidFill>
                <a:latin typeface="Rambla"/>
                <a:ea typeface="Rambla"/>
                <a:cs typeface="Rambla"/>
                <a:sym typeface="Rambla"/>
              </a:rPr>
            </a:br>
            <a:r>
              <a:rPr b="1" i="0" lang="en-US" sz="3240" u="none" cap="none" strike="noStrike">
                <a:solidFill>
                  <a:schemeClr val="dk2"/>
                </a:solidFill>
                <a:latin typeface="Rambla"/>
                <a:ea typeface="Rambla"/>
                <a:cs typeface="Rambla"/>
                <a:sym typeface="Rambla"/>
              </a:rPr>
              <a:t>               </a:t>
            </a:r>
            <a:r>
              <a:rPr b="1" i="0" lang="en-US" sz="2880" u="none" cap="none" strike="noStrike">
                <a:solidFill>
                  <a:schemeClr val="dk2"/>
                </a:solidFill>
                <a:latin typeface="Rambla"/>
                <a:ea typeface="Rambla"/>
                <a:cs typeface="Rambla"/>
                <a:sym typeface="Rambla"/>
              </a:rPr>
              <a:t>Unholy Matrimony:    </a:t>
            </a:r>
            <a:br>
              <a:rPr b="1" i="0" lang="en-US" sz="2880" u="none" cap="none" strike="noStrike">
                <a:solidFill>
                  <a:schemeClr val="dk2"/>
                </a:solidFill>
                <a:latin typeface="Rambla"/>
                <a:ea typeface="Rambla"/>
                <a:cs typeface="Rambla"/>
                <a:sym typeface="Rambla"/>
              </a:rPr>
            </a:br>
            <a:r>
              <a:rPr b="1" i="0" lang="en-US" sz="2880" u="none" cap="none" strike="noStrike">
                <a:solidFill>
                  <a:schemeClr val="dk2"/>
                </a:solidFill>
                <a:latin typeface="Rambla"/>
                <a:ea typeface="Rambla"/>
                <a:cs typeface="Rambla"/>
                <a:sym typeface="Rambla"/>
              </a:rPr>
              <a:t>    Understanding the Union Between</a:t>
            </a:r>
            <a:br>
              <a:rPr b="1" i="0" lang="en-US" sz="2880" u="none" cap="none" strike="noStrike">
                <a:solidFill>
                  <a:schemeClr val="dk2"/>
                </a:solidFill>
                <a:latin typeface="Rambla"/>
                <a:ea typeface="Rambla"/>
                <a:cs typeface="Rambla"/>
                <a:sym typeface="Rambla"/>
              </a:rPr>
            </a:br>
            <a:r>
              <a:rPr b="1" i="0" lang="en-US" sz="2880" u="none" cap="none" strike="noStrike">
                <a:solidFill>
                  <a:schemeClr val="dk2"/>
                </a:solidFill>
                <a:latin typeface="Rambla"/>
                <a:ea typeface="Rambla"/>
                <a:cs typeface="Rambla"/>
                <a:sym typeface="Rambla"/>
              </a:rPr>
              <a:t>         Complex Trauma and CSEC</a:t>
            </a:r>
            <a:br>
              <a:rPr b="1" i="0" lang="en-US" sz="2880" u="none" cap="none" strike="noStrike">
                <a:solidFill>
                  <a:schemeClr val="dk2"/>
                </a:solidFill>
                <a:latin typeface="Rambla"/>
                <a:ea typeface="Rambla"/>
                <a:cs typeface="Rambla"/>
                <a:sym typeface="Rambla"/>
              </a:rPr>
            </a:br>
            <a:r>
              <a:rPr b="1" i="0" lang="en-US" sz="3240" u="none" cap="none" strike="noStrike">
                <a:solidFill>
                  <a:schemeClr val="dk2"/>
                </a:solidFill>
                <a:latin typeface="Rambla"/>
                <a:ea typeface="Rambla"/>
                <a:cs typeface="Rambla"/>
                <a:sym typeface="Rambla"/>
              </a:rPr>
              <a:t>              </a:t>
            </a:r>
          </a:p>
        </p:txBody>
      </p:sp>
      <p:pic>
        <p:nvPicPr>
          <p:cNvPr descr="C:\Users\freddick-gibson\AppData\Local\Microsoft\Windows\Temporary Internet Files\Content.IE5\EVAE4S2H\broken-rings-problem-marriage[1].jpg" id="108" name="Shape 108"/>
          <p:cNvPicPr preferRelativeResize="0"/>
          <p:nvPr/>
        </p:nvPicPr>
        <p:blipFill rotWithShape="1">
          <a:blip r:embed="rId3">
            <a:alphaModFix/>
          </a:blip>
          <a:srcRect b="0" l="0" r="0" t="0"/>
          <a:stretch/>
        </p:blipFill>
        <p:spPr>
          <a:xfrm>
            <a:off x="2743200" y="1524000"/>
            <a:ext cx="2798445" cy="2192585"/>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99"/>
              <a:buFont typeface="Noto Sans Symbols"/>
              <a:buChar char="▶"/>
            </a:pPr>
            <a:r>
              <a:rPr b="0" i="0" lang="en-US" sz="1485" u="none" cap="none" strike="noStrike">
                <a:solidFill>
                  <a:schemeClr val="dk1"/>
                </a:solidFill>
                <a:latin typeface="Rambla"/>
                <a:ea typeface="Rambla"/>
                <a:cs typeface="Rambla"/>
                <a:sym typeface="Rambla"/>
              </a:rPr>
              <a:t>Post-Traumatic Growth (PTG)-is positive psychological change experienced as a result of adversity and other challenges in order to rise to a higher level of functioning. These circumstances represent significant challenges to the adaptive resources of the individual, and pose significant challenges to their way of understanding the world and their place in it. Posttraumatic growth is not about returning to the same life as it was previously experienced before a period of traumatic suffering, but rather it is about undergoing significant 'life-changing' psychological shifts in thinking and relating to the world, that contribute to a personal process of change, that is deeply meaningful.</a:t>
            </a:r>
          </a:p>
          <a:p>
            <a:pPr indent="-72250" lvl="0" marL="109728" marR="0" rtl="0" algn="l">
              <a:lnSpc>
                <a:spcPct val="80000"/>
              </a:lnSpc>
              <a:spcBef>
                <a:spcPts val="400"/>
              </a:spcBef>
              <a:spcAft>
                <a:spcPts val="0"/>
              </a:spcAft>
              <a:buClr>
                <a:schemeClr val="accent1"/>
              </a:buClr>
              <a:buSzPct val="67999"/>
              <a:buFont typeface="Noto Sans Symbols"/>
              <a:buNone/>
            </a:pPr>
            <a:r>
              <a:t/>
            </a:r>
            <a:endParaRPr b="0" i="0" sz="1485" u="none" cap="none" strike="noStrike">
              <a:solidFill>
                <a:schemeClr val="dk1"/>
              </a:solidFill>
              <a:latin typeface="Rambla"/>
              <a:ea typeface="Rambla"/>
              <a:cs typeface="Rambla"/>
              <a:sym typeface="Rambla"/>
            </a:endParaRPr>
          </a:p>
          <a:p>
            <a:pPr indent="-264160" lvl="0" marL="365760" marR="0" rtl="0" algn="l">
              <a:lnSpc>
                <a:spcPct val="80000"/>
              </a:lnSpc>
              <a:spcBef>
                <a:spcPts val="400"/>
              </a:spcBef>
              <a:spcAft>
                <a:spcPts val="0"/>
              </a:spcAft>
              <a:buClr>
                <a:schemeClr val="accent1"/>
              </a:buClr>
              <a:buSzPct val="67999"/>
              <a:buFont typeface="Noto Sans Symbols"/>
              <a:buChar char="▶"/>
            </a:pPr>
            <a:r>
              <a:rPr b="0" i="0" lang="en-US" sz="1485" u="none" cap="none" strike="noStrike">
                <a:solidFill>
                  <a:schemeClr val="dk1"/>
                </a:solidFill>
                <a:latin typeface="Rambla"/>
                <a:ea typeface="Rambla"/>
                <a:cs typeface="Rambla"/>
                <a:sym typeface="Rambla"/>
              </a:rPr>
              <a:t>It is often characterized by decreased reactivity and faster recovery in response to similar stressors in the future. This occurs as a result of exposure to the event and subsequent learning. The term was coined by psychologists Richard G. Tedeschi and Lawrence G. Calhoun at the University of North Carolina at Charlotte in the mid-1990s.</a:t>
            </a:r>
            <a:r>
              <a:rPr b="0" baseline="30000" i="0" lang="en-US" sz="1485" u="none" cap="none" strike="noStrike">
                <a:solidFill>
                  <a:schemeClr val="dk1"/>
                </a:solidFill>
                <a:latin typeface="Rambla"/>
                <a:ea typeface="Rambla"/>
                <a:cs typeface="Rambla"/>
                <a:sym typeface="Rambla"/>
              </a:rPr>
              <a:t> </a:t>
            </a:r>
            <a:r>
              <a:rPr b="0" i="0" lang="en-US" sz="1485" u="none" cap="none" strike="noStrike">
                <a:solidFill>
                  <a:schemeClr val="dk1"/>
                </a:solidFill>
                <a:latin typeface="Rambla"/>
                <a:ea typeface="Rambla"/>
                <a:cs typeface="Rambla"/>
                <a:sym typeface="Rambla"/>
              </a:rPr>
              <a:t> According to Tedeschi as many as 90 percent of survivors report at least one aspect of posttraumatic growth, such as a renewed appreciation for life. Traditional psychology's equivalent to thriving is resilience, which is reaching the previous level of functioning before a trauma, stressor, or challenge. The difference between resilience and thriving is the recovery point – thriving goes above and beyond </a:t>
            </a:r>
            <a:r>
              <a:rPr b="0" i="0" lang="en-US" sz="1485" u="sng" cap="none" strike="noStrike">
                <a:solidFill>
                  <a:schemeClr val="hlink"/>
                </a:solidFill>
                <a:latin typeface="Rambla"/>
                <a:ea typeface="Rambla"/>
                <a:cs typeface="Rambla"/>
                <a:sym typeface="Rambla"/>
                <a:hlinkClick r:id="rId3"/>
              </a:rPr>
              <a:t>resilience</a:t>
            </a:r>
            <a:r>
              <a:rPr b="0" i="0" lang="en-US" sz="1485" u="none" cap="none" strike="noStrike">
                <a:solidFill>
                  <a:schemeClr val="dk1"/>
                </a:solidFill>
                <a:latin typeface="Rambla"/>
                <a:ea typeface="Rambla"/>
                <a:cs typeface="Rambla"/>
                <a:sym typeface="Rambla"/>
              </a:rPr>
              <a:t>, and involves finding benefits within challenges</a:t>
            </a:r>
          </a:p>
          <a:p>
            <a:pPr indent="-264160" lvl="0" marL="365760" marR="0" rtl="0" algn="l">
              <a:lnSpc>
                <a:spcPct val="80000"/>
              </a:lnSpc>
              <a:spcBef>
                <a:spcPts val="400"/>
              </a:spcBef>
              <a:spcAft>
                <a:spcPts val="0"/>
              </a:spcAft>
              <a:buClr>
                <a:schemeClr val="accent1"/>
              </a:buClr>
              <a:buSzPct val="67999"/>
              <a:buFont typeface="Noto Sans Symbols"/>
              <a:buNone/>
            </a:pPr>
            <a:r>
              <a:t/>
            </a:r>
            <a:endParaRPr b="0" i="0" sz="1485" u="none" cap="none" strike="noStrike">
              <a:solidFill>
                <a:schemeClr val="dk1"/>
              </a:solidFill>
              <a:latin typeface="Rambla"/>
              <a:ea typeface="Rambla"/>
              <a:cs typeface="Rambla"/>
              <a:sym typeface="Rambla"/>
            </a:endParaRPr>
          </a:p>
        </p:txBody>
      </p:sp>
      <p:sp>
        <p:nvSpPr>
          <p:cNvPr id="163" name="Shape 16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Definitions (continued)</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 calcmode="lin" valueType="num">
                                      <p:cBhvr additive="base">
                                        <p:cTn dur="500"/>
                                        <p:tgtEl>
                                          <p:spTgt spid="1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 calcmode="lin" valueType="num">
                                      <p:cBhvr additive="base">
                                        <p:cTn dur="500"/>
                                        <p:tgtEl>
                                          <p:spTgt spid="1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 calcmode="lin" valueType="num">
                                      <p:cBhvr additive="base">
                                        <p:cTn dur="500"/>
                                        <p:tgtEl>
                                          <p:spTgt spid="1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 calcmode="lin" valueType="num">
                                      <p:cBhvr additive="base">
                                        <p:cTn dur="500"/>
                                        <p:tgtEl>
                                          <p:spTgt spid="16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Matrimony-a socially or ritually recognized union between </a:t>
            </a:r>
            <a:r>
              <a:rPr b="0" i="0" lang="en-US" sz="2700" u="sng" cap="none" strike="noStrike">
                <a:solidFill>
                  <a:schemeClr val="hlink"/>
                </a:solidFill>
                <a:latin typeface="Rambla"/>
                <a:ea typeface="Rambla"/>
                <a:cs typeface="Rambla"/>
                <a:sym typeface="Rambla"/>
                <a:hlinkClick r:id="rId3"/>
              </a:rPr>
              <a:t>spouses</a:t>
            </a:r>
            <a:r>
              <a:rPr b="0" i="0" lang="en-US" sz="2700" u="none" cap="none" strike="noStrike">
                <a:solidFill>
                  <a:schemeClr val="dk1"/>
                </a:solidFill>
                <a:latin typeface="Rambla"/>
                <a:ea typeface="Rambla"/>
                <a:cs typeface="Rambla"/>
                <a:sym typeface="Rambla"/>
              </a:rPr>
              <a:t> that establishes rights and obligations between those spouses; typically it is principally an </a:t>
            </a:r>
            <a:r>
              <a:rPr b="0" i="0" lang="en-US" sz="2700" u="sng" cap="none" strike="noStrike">
                <a:solidFill>
                  <a:schemeClr val="hlink"/>
                </a:solidFill>
                <a:latin typeface="Rambla"/>
                <a:ea typeface="Rambla"/>
                <a:cs typeface="Rambla"/>
                <a:sym typeface="Rambla"/>
                <a:hlinkClick r:id="rId4"/>
              </a:rPr>
              <a:t>institution</a:t>
            </a:r>
            <a:r>
              <a:rPr b="0" i="0" lang="en-US" sz="2700" u="none" cap="none" strike="noStrike">
                <a:solidFill>
                  <a:schemeClr val="dk1"/>
                </a:solidFill>
                <a:latin typeface="Rambla"/>
                <a:ea typeface="Rambla"/>
                <a:cs typeface="Rambla"/>
                <a:sym typeface="Rambla"/>
              </a:rPr>
              <a:t> in which interpersonal relationships, usually </a:t>
            </a:r>
            <a:r>
              <a:rPr b="0" i="0" lang="en-US" sz="2700" u="sng" cap="none" strike="noStrike">
                <a:solidFill>
                  <a:schemeClr val="hlink"/>
                </a:solidFill>
                <a:latin typeface="Rambla"/>
                <a:ea typeface="Rambla"/>
                <a:cs typeface="Rambla"/>
                <a:sym typeface="Rambla"/>
                <a:hlinkClick r:id="rId5"/>
              </a:rPr>
              <a:t>sexual</a:t>
            </a:r>
            <a:r>
              <a:rPr b="0" i="0" lang="en-US" sz="2700" u="none" cap="none" strike="noStrike">
                <a:solidFill>
                  <a:schemeClr val="dk1"/>
                </a:solidFill>
                <a:latin typeface="Rambla"/>
                <a:ea typeface="Rambla"/>
                <a:cs typeface="Rambla"/>
                <a:sym typeface="Rambla"/>
              </a:rPr>
              <a:t>, are acknowledged or sanctioned. </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Holy matrimony-adds the elements of the sacred, 2 becoming one, being locked together</a:t>
            </a:r>
          </a:p>
        </p:txBody>
      </p:sp>
      <p:sp>
        <p:nvSpPr>
          <p:cNvPr id="169" name="Shape 16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Definitions (continued)</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C:\Users\freddick-gibson\AppData\Local\Microsoft\Windows\Temporary Internet Files\Content.IE5\6B27UWRN\Wedding Bells Pictures hs[1].jpg" id="174" name="Shape 174"/>
          <p:cNvPicPr preferRelativeResize="0"/>
          <p:nvPr>
            <p:ph idx="1" type="body"/>
          </p:nvPr>
        </p:nvPicPr>
        <p:blipFill rotWithShape="1">
          <a:blip r:embed="rId3">
            <a:alphaModFix/>
          </a:blip>
          <a:srcRect b="0" l="0" r="0" t="0"/>
          <a:stretch/>
        </p:blipFill>
        <p:spPr>
          <a:xfrm>
            <a:off x="1676400" y="1600200"/>
            <a:ext cx="5704490" cy="5029200"/>
          </a:xfrm>
          <a:prstGeom prst="rect">
            <a:avLst/>
          </a:prstGeom>
          <a:noFill/>
          <a:ln>
            <a:noFill/>
          </a:ln>
        </p:spPr>
      </p:pic>
      <p:sp>
        <p:nvSpPr>
          <p:cNvPr id="175" name="Shape 17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a:t>
            </a:r>
            <a:r>
              <a:rPr b="1" i="0" lang="en-US" sz="2800" u="none" cap="none" strike="noStrike">
                <a:solidFill>
                  <a:schemeClr val="dk2"/>
                </a:solidFill>
                <a:latin typeface="Rambla"/>
                <a:ea typeface="Rambla"/>
                <a:cs typeface="Rambla"/>
                <a:sym typeface="Rambla"/>
              </a:rPr>
              <a:t>The Honor of Your Presence Is Requested…</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120904" lvl="0" marL="0" marR="0" rtl="0" algn="l">
              <a:spcBef>
                <a:spcPts val="0"/>
              </a:spcBef>
              <a:spcAft>
                <a:spcPts val="0"/>
              </a:spcAft>
              <a:buClr>
                <a:schemeClr val="accent1"/>
              </a:buClr>
              <a:buSzPct val="68000"/>
              <a:buFont typeface="Noto Sans Symbols"/>
              <a:buNone/>
            </a:pPr>
            <a:r>
              <a:rPr b="0" i="0" lang="en-US" sz="2800" u="none" cap="none" strike="noStrike">
                <a:solidFill>
                  <a:schemeClr val="dk1"/>
                </a:solidFill>
                <a:latin typeface="Rambla"/>
                <a:ea typeface="Rambla"/>
                <a:cs typeface="Rambla"/>
                <a:sym typeface="Rambla"/>
              </a:rPr>
              <a:t>They were joined together, since the colonial days of this country’s beginning, in an unholy covenant…predator seeking prey…a devious contract designed to promote dependence; trauma-based dysfunction; desperation capitalized on by the deceiver; the naïve being duped by a dream-seller; vulnerable being violated/victimized </a:t>
            </a:r>
          </a:p>
          <a:p>
            <a:pPr indent="-120904" lvl="0" marL="0" marR="0" rtl="0" algn="l">
              <a:spcBef>
                <a:spcPts val="400"/>
              </a:spcBef>
              <a:spcAft>
                <a:spcPts val="0"/>
              </a:spcAft>
              <a:buClr>
                <a:schemeClr val="accent1"/>
              </a:buClr>
              <a:buSzPct val="68000"/>
              <a:buFont typeface="Noto Sans Symbols"/>
              <a:buNone/>
            </a:pPr>
            <a:r>
              <a:t/>
            </a:r>
            <a:endParaRPr b="0" i="0" sz="2800" u="none" cap="none" strike="noStrike">
              <a:solidFill>
                <a:schemeClr val="dk1"/>
              </a:solidFill>
              <a:latin typeface="Rambla"/>
              <a:ea typeface="Rambla"/>
              <a:cs typeface="Rambla"/>
              <a:sym typeface="Rambla"/>
            </a:endParaRPr>
          </a:p>
          <a:p>
            <a:pPr indent="-120904" lvl="0" marL="0" marR="0" rtl="0" algn="l">
              <a:spcBef>
                <a:spcPts val="400"/>
              </a:spcBef>
              <a:spcAft>
                <a:spcPts val="0"/>
              </a:spcAft>
              <a:buClr>
                <a:schemeClr val="accent1"/>
              </a:buClr>
              <a:buSzPct val="68000"/>
              <a:buFont typeface="Noto Sans Symbols"/>
              <a:buNone/>
            </a:pPr>
            <a:r>
              <a:rPr b="0" i="0" lang="en-US" sz="2800" u="none" cap="none" strike="noStrike">
                <a:solidFill>
                  <a:schemeClr val="dk1"/>
                </a:solidFill>
                <a:latin typeface="Rambla"/>
                <a:ea typeface="Rambla"/>
                <a:cs typeface="Rambla"/>
                <a:sym typeface="Rambla"/>
              </a:rPr>
              <a:t>Does anyone remember Sun Myung Moon?</a:t>
            </a:r>
          </a:p>
        </p:txBody>
      </p:sp>
      <p:sp>
        <p:nvSpPr>
          <p:cNvPr id="181" name="Shape 18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177800" lvl="0" marL="0" marR="0" rtl="0" algn="l">
              <a:spcBef>
                <a:spcPts val="0"/>
              </a:spcBef>
              <a:buClr>
                <a:schemeClr val="dk2"/>
              </a:buClr>
              <a:buSzPct val="100000"/>
              <a:buFont typeface="Rambla"/>
              <a:buNone/>
            </a:pPr>
            <a:r>
              <a:rPr b="1" i="0" lang="en-US" sz="2800" u="none" cap="none" strike="noStrike">
                <a:solidFill>
                  <a:schemeClr val="dk2"/>
                </a:solidFill>
                <a:latin typeface="Rambla"/>
                <a:ea typeface="Rambla"/>
                <a:cs typeface="Rambla"/>
                <a:sym typeface="Rambla"/>
              </a:rPr>
              <a:t>                   The Unholy Union of </a:t>
            </a:r>
            <a:br>
              <a:rPr b="1" i="0" lang="en-US" sz="2800" u="none" cap="none" strike="noStrike">
                <a:solidFill>
                  <a:schemeClr val="dk2"/>
                </a:solidFill>
                <a:latin typeface="Rambla"/>
                <a:ea typeface="Rambla"/>
                <a:cs typeface="Rambla"/>
                <a:sym typeface="Rambla"/>
              </a:rPr>
            </a:br>
            <a:r>
              <a:rPr b="1" i="0" lang="en-US" sz="2800" u="none" cap="none" strike="noStrike">
                <a:solidFill>
                  <a:schemeClr val="dk2"/>
                </a:solidFill>
                <a:latin typeface="Rambla"/>
                <a:ea typeface="Rambla"/>
                <a:cs typeface="Rambla"/>
                <a:sym typeface="Rambla"/>
              </a:rPr>
              <a:t>               Complex Trauma and CSEC</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 calcmode="lin" valueType="num">
                                      <p:cBhvr additive="base">
                                        <p:cTn dur="500"/>
                                        <p:tgtEl>
                                          <p:spTgt spid="1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 calcmode="lin" valueType="num">
                                      <p:cBhvr additive="base">
                                        <p:cTn dur="500"/>
                                        <p:tgtEl>
                                          <p:spTgt spid="1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 calcmode="lin" valueType="num">
                                      <p:cBhvr additive="base">
                                        <p:cTn dur="500"/>
                                        <p:tgtEl>
                                          <p:spTgt spid="1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3"/>
              <a:buFont typeface="Noto Sans Symbols"/>
              <a:buChar char="▶"/>
            </a:pPr>
            <a:r>
              <a:rPr b="0" i="0" lang="en-US" sz="1282" u="none" cap="none" strike="noStrike">
                <a:solidFill>
                  <a:schemeClr val="dk1"/>
                </a:solidFill>
                <a:latin typeface="Rambla"/>
                <a:ea typeface="Rambla"/>
                <a:cs typeface="Rambla"/>
                <a:sym typeface="Rambla"/>
              </a:rPr>
              <a:t>Many children with complex trauma histories suffer a variety of traumatic events, such as physical and sexual abuse, witnessing domestic and community violence, separation from family members, and re-victimization by others. Complex trauma can have devastating effects on a child’s physiology, emotions, ability to think, learn, and concentrate, impulse control, self-image, and relationships with others. Across the life span, complex trauma is linked to a wide range of problems, including addiction, chronic physical conditions, depression and anxiety, self-harming behaviors, and other psychiatric disorders.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Beyond the consequences for the child and family, these problems carry high costs for society. For example, a child who cannot learn may grow up to be an adult who cannot hold a job. A child with chronic physical problems may grow up to be a chronically ill adult. A child who grows up learning to hate herself may become an adult with an eating disorder or substance addiction.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Children whose families and homes do not provide consistent safety, comfort, and protection may develop ways of coping that allow them to survive and function day-to-day. For instance, they may be overly sensitive to the moods of others, always watching to figure out what the adults around them are feeling and how they will behave. They may withhold their own emotions from others, never letting them see when they are afraid, sad, or angry. These kinds of learned adaptations make sense when physical and/or emotional threats are ever-present. As a child grows up and encounters situations and relationships that are safe, these adaptations are no longer helpful, and may in fact be counterproductive and interfere with the capacity to live, love, and be loved.</a:t>
            </a:r>
          </a:p>
        </p:txBody>
      </p:sp>
      <p:sp>
        <p:nvSpPr>
          <p:cNvPr id="187" name="Shape 18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Effects of Complex Trauma  </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9"/>
              <a:buFont typeface="Noto Sans Symbols"/>
              <a:buChar char="▶"/>
            </a:pPr>
            <a:r>
              <a:rPr b="0" i="0" lang="en-US" sz="1687" u="none" cap="none" strike="noStrike">
                <a:solidFill>
                  <a:schemeClr val="dk1"/>
                </a:solidFill>
                <a:latin typeface="Rambla"/>
                <a:ea typeface="Rambla"/>
                <a:cs typeface="Rambla"/>
                <a:sym typeface="Rambla"/>
              </a:rPr>
              <a:t>The importance of a child’s close relationship with a caregiver cannot be overestimated. Through relationships with important attachment figures, children learn to trust others, regulate their emotions, and interact with the world; they develop a sense of the world as safe or unsafe, and come to understand their own value as individuals. When those relationships are unstable or unpredictable, children learn that they cannot rely on others to help them. When primary caregivers exploit and abuse a child, the child learns that he or she is bad and the world is a terrible place.       </a:t>
            </a:r>
            <a:br>
              <a:rPr b="0" i="0" lang="en-US" sz="1687" u="none" cap="none" strike="noStrike">
                <a:solidFill>
                  <a:schemeClr val="dk1"/>
                </a:solidFill>
                <a:latin typeface="Rambla"/>
                <a:ea typeface="Rambla"/>
                <a:cs typeface="Rambla"/>
                <a:sym typeface="Rambla"/>
              </a:rPr>
            </a:br>
            <a:r>
              <a:rPr b="0" i="0" lang="en-US" sz="1687" u="none" cap="none" strike="noStrike">
                <a:solidFill>
                  <a:schemeClr val="dk1"/>
                </a:solidFill>
                <a:latin typeface="Rambla"/>
                <a:ea typeface="Rambla"/>
                <a:cs typeface="Rambla"/>
                <a:sym typeface="Rambla"/>
              </a:rPr>
              <a:t> </a:t>
            </a:r>
            <a:br>
              <a:rPr b="0" i="0" lang="en-US" sz="1687" u="none" cap="none" strike="noStrike">
                <a:solidFill>
                  <a:schemeClr val="dk1"/>
                </a:solidFill>
                <a:latin typeface="Rambla"/>
                <a:ea typeface="Rambla"/>
                <a:cs typeface="Rambla"/>
                <a:sym typeface="Rambla"/>
              </a:rPr>
            </a:br>
            <a:r>
              <a:rPr b="0" i="0" lang="en-US" sz="1687" u="none" cap="none" strike="noStrike">
                <a:solidFill>
                  <a:schemeClr val="dk1"/>
                </a:solidFill>
                <a:latin typeface="Rambla"/>
                <a:ea typeface="Rambla"/>
                <a:cs typeface="Rambla"/>
                <a:sym typeface="Rambla"/>
              </a:rPr>
              <a:t>The majority of abused or neglected children have difficulty developing a strong healthy attachment to a caregiver. Children who do not have healthy attachments have been shown to be more vulnerable to stress. They have trouble controlling and expressing emotions, and may react violently or inappropriately to situations. Our ability to develop healthy, supportive relationships with friends and significant others depends on our having first developed those kinds of relationships in our families. A child with a complex trauma history may have problems in romantic relationships, in friendships, and with authority figures, such as teachers or police officers.</a:t>
            </a:r>
          </a:p>
        </p:txBody>
      </p:sp>
      <p:sp>
        <p:nvSpPr>
          <p:cNvPr id="193" name="Shape 19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Attachment &amp; Relationships</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3"/>
              <a:buFont typeface="Noto Sans Symbols"/>
              <a:buChar char="▶"/>
            </a:pPr>
            <a:r>
              <a:rPr b="0" i="0" lang="en-US" sz="1282" u="none" cap="none" strike="noStrike">
                <a:solidFill>
                  <a:schemeClr val="dk1"/>
                </a:solidFill>
                <a:latin typeface="Rambla"/>
                <a:ea typeface="Rambla"/>
                <a:cs typeface="Rambla"/>
                <a:sym typeface="Rambla"/>
              </a:rPr>
              <a:t>From infancy through adolescence, the body’s biology develops. Normal biological function is partly determined by environment. When a child grows up afraid or under constant or extreme stress, the immune system and body’s stress response systems may not develop normally. Later on, when the child or adult is exposed to even ordinary levels of stress, these systems may automatically respond as if the individual is under extreme stress. For example, an individual may experience significant physiological reactivity such as rapid breathing or heart pounding, or  may "shut down" entirely when presented with stressful situations.  These responses, while adaptive when faced with a significant threat, are out of proportion in the context of normal stress and are often perceived by others as “overreacting” or as unresponsive or detached.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Stress in an environment can impair the development of the brain and nervous system. An absence of mental stimulation in neglectful environments may limit the brain from developing to its full potential. Children with complex trauma histories may develop chronic or recurrent physical complaints, such as headaches or stomachaches. Adults with histories of trauma in childhood have been shown to have more chronic physical conditions and problems. They may engage in risky  behaviors that compound these  conditions (e.g., smoking, substance use, and diet and exercise habits that lead to obesity).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Complexly traumatized youth frequently suffer from body dysregulation, meaning they over-respond or underrespond to sensory stimuli. For example, they may be hypersensitive to sounds, smells, touch or light, or they may suffer from anesthesia and analgesia, in which they are unaware of pain, touch, or internal physical sensations. As a result they may injure themselves without feeling pain, suffer from physical problems without being aware of them, or, the converse – they may  complain of chronic pain in various body areas for which no physical cause can be found.</a:t>
            </a:r>
          </a:p>
        </p:txBody>
      </p:sp>
      <p:sp>
        <p:nvSpPr>
          <p:cNvPr id="199" name="Shape 19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Physical Health: Body &amp; Brain</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3"/>
              <a:buFont typeface="Noto Sans Symbols"/>
              <a:buChar char="▶"/>
            </a:pPr>
            <a:r>
              <a:rPr b="0" i="0" lang="en-US" sz="1282" u="none" cap="none" strike="noStrike">
                <a:solidFill>
                  <a:schemeClr val="dk1"/>
                </a:solidFill>
                <a:latin typeface="Rambla"/>
                <a:ea typeface="Rambla"/>
                <a:cs typeface="Rambla"/>
                <a:sym typeface="Rambla"/>
              </a:rPr>
              <a:t>Children who have experienced complex trauma often have difficulty identifying, expressing, and managing emotions, and may have limited language for feeling states.  They often internalize and/or externalize stress reactions and as a result may experience significant depression, anxiety, or anger.. Their emotional responses may be unpredictable or explosive. A child may react to a reminder of a traumatic event with trembling, anger, sadness, or avoidance. For a child with a complex trauma history, reminders of various traumatic events may be everywhere in the environment. Such a child may react often, react powerfully, and have difficulty calming down when upset. Since the traumas are often of an interpersonal nature, even mildly stressful interactions with others may serve as trauma reminders and trigger intense emotional responses.  Having learned that the world is a dangerous place where even loved ones can’t be trusted to protect you, children are often vigilant and guarded in their interactions with others and are more likely to perceive situations as stressful or dangerous.  While this defensive posture is protective when an individual is under attack, it becomes problematic in situations that do not warrant such intense reactions.  Alternately, many children also learn to “tune out” (emotional numbing) to threats in their environment, making them vulnerable to revictimization.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Difficulty managing emotions is pervasive and occurs in the absence of relationships as well.  Having never learned how to calm themselves down once they are upset, many of these children become easily overwhelmed.  For example, in school they may become so frustrated that they give up on even small tasks that present a challenge.  Children who have experienced early and intense traumatic events also have an increased likelihood of being fearful all the time and in many situations. They are more likely to experience depression as well.</a:t>
            </a:r>
          </a:p>
        </p:txBody>
      </p:sp>
      <p:sp>
        <p:nvSpPr>
          <p:cNvPr id="205" name="Shape 20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Emotional Responses</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99"/>
              <a:buFont typeface="Noto Sans Symbols"/>
              <a:buChar char="▶"/>
            </a:pPr>
            <a:r>
              <a:rPr b="0" i="0" lang="en-US" sz="1485" u="none" cap="none" strike="noStrike">
                <a:solidFill>
                  <a:schemeClr val="dk1"/>
                </a:solidFill>
                <a:latin typeface="Rambla"/>
                <a:ea typeface="Rambla"/>
                <a:cs typeface="Rambla"/>
                <a:sym typeface="Rambla"/>
              </a:rPr>
              <a:t>Dissociation is often seen in children with histories of complex trauma. When children encounter an overwhelming and terrifying experience, they may dissociate, or mentally separate themselves from the experience. They may perceive themselves as detached from their bodies, on the ceiling, or somewhere else in the room watching what is happening to their bodies. They may feel as if they are in a dream or some altered state that is not quite real or as if the experience is happening to someone else. Or they may lose all memories or sense of the experiences having happened to them, resulting in gaps in time or even gaps in their personal history.  At its extreme, a child may cut off or lose touch with various aspects of the self.</a:t>
            </a:r>
          </a:p>
          <a:p>
            <a:pPr indent="-264160" lvl="0" marL="365760" marR="0" rtl="0" algn="l">
              <a:lnSpc>
                <a:spcPct val="80000"/>
              </a:lnSpc>
              <a:spcBef>
                <a:spcPts val="400"/>
              </a:spcBef>
              <a:spcAft>
                <a:spcPts val="0"/>
              </a:spcAft>
              <a:buClr>
                <a:schemeClr val="accent1"/>
              </a:buClr>
              <a:buSzPct val="67999"/>
              <a:buFont typeface="Noto Sans Symbols"/>
              <a:buChar char="▶"/>
            </a:pPr>
            <a:r>
              <a:rPr b="0" i="0" lang="en-US" sz="1485" u="none" cap="none" strike="noStrike">
                <a:solidFill>
                  <a:schemeClr val="dk1"/>
                </a:solidFill>
                <a:latin typeface="Rambla"/>
                <a:ea typeface="Rambla"/>
                <a:cs typeface="Rambla"/>
                <a:sym typeface="Rambla"/>
              </a:rPr>
              <a:t>Although children may not be able to purposely dissociate, once they have learned to dissociate as a defense mechanism they may automatically dissociate during other stressful situations or when faced with trauma reminders.  Dissociation can affect a child’s ability to be fully present in activities of daily life and can significantly fracture a child’s sense of time and continuity.  As a result, it can have adverse effects on learning, classroom behavior, and social interactions.  It is not always evident to others that a child is dissociating and at times it may appear as if the child is simply “spacing out,” daydreaming, or not paying attention.       </a:t>
            </a:r>
            <a:br>
              <a:rPr b="0" i="0" lang="en-US" sz="1485" u="none" cap="none" strike="noStrike">
                <a:solidFill>
                  <a:schemeClr val="dk1"/>
                </a:solidFill>
                <a:latin typeface="Rambla"/>
                <a:ea typeface="Rambla"/>
                <a:cs typeface="Rambla"/>
                <a:sym typeface="Rambla"/>
              </a:rPr>
            </a:br>
            <a:r>
              <a:rPr b="0" i="0" lang="en-US" sz="1485" u="none" cap="none" strike="noStrike">
                <a:solidFill>
                  <a:schemeClr val="dk1"/>
                </a:solidFill>
                <a:latin typeface="Rambla"/>
                <a:ea typeface="Rambla"/>
                <a:cs typeface="Rambla"/>
                <a:sym typeface="Rambla"/>
              </a:rPr>
              <a:t> </a:t>
            </a:r>
          </a:p>
          <a:p>
            <a:pPr indent="-264160" lvl="0" marL="365760" marR="0" rtl="0" algn="l">
              <a:lnSpc>
                <a:spcPct val="80000"/>
              </a:lnSpc>
              <a:spcBef>
                <a:spcPts val="400"/>
              </a:spcBef>
              <a:spcAft>
                <a:spcPts val="0"/>
              </a:spcAft>
              <a:buClr>
                <a:schemeClr val="accent1"/>
              </a:buClr>
              <a:buSzPct val="67999"/>
              <a:buFont typeface="Noto Sans Symbols"/>
              <a:buNone/>
            </a:pPr>
            <a:r>
              <a:t/>
            </a:r>
            <a:endParaRPr b="0" i="0" sz="1485" u="none" cap="none" strike="noStrike">
              <a:solidFill>
                <a:schemeClr val="dk1"/>
              </a:solidFill>
              <a:latin typeface="Rambla"/>
              <a:ea typeface="Rambla"/>
              <a:cs typeface="Rambla"/>
              <a:sym typeface="Rambla"/>
            </a:endParaRPr>
          </a:p>
        </p:txBody>
      </p:sp>
      <p:sp>
        <p:nvSpPr>
          <p:cNvPr id="211" name="Shape 21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Dissociation</a:t>
            </a: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9"/>
              <a:buFont typeface="Noto Sans Symbols"/>
              <a:buChar char="▶"/>
            </a:pPr>
            <a:r>
              <a:rPr b="0" i="0" lang="en-US" sz="1687" u="none" cap="none" strike="noStrike">
                <a:solidFill>
                  <a:schemeClr val="dk1"/>
                </a:solidFill>
                <a:latin typeface="Rambla"/>
                <a:ea typeface="Rambla"/>
                <a:cs typeface="Rambla"/>
                <a:sym typeface="Rambla"/>
              </a:rPr>
              <a:t>A child with a complex trauma history may be easily triggered or “set off” and is more likely to react very intensely.  The child may struggle with self-regulation (i.e., knowing how to calm down) and may lack impulse control or the ability to think through consequences before acting.  As a result, complexly traumatized children may behave in ways that appear unpredictable, oppositional, volatile, and extreme.  A child who feels powerless or who grew up fearing an abusive authority figure may react defensively and aggressively in response to perceived blame or attack, or alternately, may at times be over-controlled, rigid, and unusually compliant with adults.  If a child dissociates often, this will also affect behavior. Such a child may seem “spacey”, detached, distant, or out of touch with reality.  Complexly traumatized children are more likely to engage in high-risk behaviors, such as self-harm, unsafe sexual practices, and excessive risk-taking such as operating a vehicle at high speeds.  They may also engage in illegal activities, such as alcohol and substance use, assaulting others, stealing, running away, and/or prostitution, thereby making it more likely that they will enter the juvenile justice system</a:t>
            </a:r>
          </a:p>
        </p:txBody>
      </p:sp>
      <p:sp>
        <p:nvSpPr>
          <p:cNvPr id="217" name="Shape 21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Behavior</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Learn the definitions of complex trauma, PTSD, P.T.S.S. and PTG</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Explain historical vs modern day slavery</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Describe and discuss complex/multi-layered trauma’s relationship to CSEC, including the neurobiological impacts of trauma</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Explore how complex trauma impacts the risk of CSEC</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Discuss barriers to treatment</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Explore how to remove barriers</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114" name="Shape 11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Objectives</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3"/>
              <a:buFont typeface="Noto Sans Symbols"/>
              <a:buChar char="▶"/>
            </a:pPr>
            <a:r>
              <a:rPr b="0" i="0" lang="en-US" sz="2092" u="none" cap="none" strike="noStrike">
                <a:solidFill>
                  <a:schemeClr val="dk1"/>
                </a:solidFill>
                <a:latin typeface="Rambla"/>
                <a:ea typeface="Rambla"/>
                <a:cs typeface="Rambla"/>
                <a:sym typeface="Rambla"/>
              </a:rPr>
              <a:t>Children with complex trauma histories may have problems thinking clearly, reasoning, or problem solving. They may be unable to plan ahead, anticipate the future, and act accordingly. When children grow up under conditions of constant threat, all their internal resources go toward survival. When their bodies and minds have learned to be in chronic stress response mode, they may have trouble thinking a problem through calmly and considering multiple alternatives. They may find it hard to acquire new skills or take in new information. They may struggle with sustaining attention or curiosity or be distracted by reactions to trauma reminders. They may show deficits in language development and abstract reasoning skills. Many children who have experienced complex trauma have learning difficulties that may require support in the academic environment.</a:t>
            </a:r>
          </a:p>
        </p:txBody>
      </p:sp>
      <p:sp>
        <p:nvSpPr>
          <p:cNvPr id="223" name="Shape 22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Cognition: Thinking &amp; Learning</a:t>
            </a: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99"/>
              <a:buFont typeface="Noto Sans Symbols"/>
              <a:buChar char="▶"/>
            </a:pPr>
            <a:r>
              <a:rPr b="0" i="0" lang="en-US" sz="1485" u="none" cap="none" strike="noStrike">
                <a:solidFill>
                  <a:schemeClr val="dk1"/>
                </a:solidFill>
                <a:latin typeface="Rambla"/>
                <a:ea typeface="Rambla"/>
                <a:cs typeface="Rambla"/>
                <a:sym typeface="Rambla"/>
              </a:rPr>
              <a:t>Children learn their self-worth from the reactions of others, particularly those closest to them. Caregivers have the greatest influence on a child’s sense of self-worth and value. Abuse and neglect make a child feel worthless and despondent. A child who is abused will often blame him- or herself. It may feel safer to blame oneself than to recognize the parent as unreliable and dangerous. Shame, guilt, low self-esteem, and a poor self-image are common among children with complex trauma histories.        </a:t>
            </a:r>
            <a:br>
              <a:rPr b="0" i="0" lang="en-US" sz="1485" u="none" cap="none" strike="noStrike">
                <a:solidFill>
                  <a:schemeClr val="dk1"/>
                </a:solidFill>
                <a:latin typeface="Rambla"/>
                <a:ea typeface="Rambla"/>
                <a:cs typeface="Rambla"/>
                <a:sym typeface="Rambla"/>
              </a:rPr>
            </a:br>
            <a:r>
              <a:rPr b="0" i="0" lang="en-US" sz="1485" u="none" cap="none" strike="noStrike">
                <a:solidFill>
                  <a:schemeClr val="dk1"/>
                </a:solidFill>
                <a:latin typeface="Rambla"/>
                <a:ea typeface="Rambla"/>
                <a:cs typeface="Rambla"/>
                <a:sym typeface="Rambla"/>
              </a:rPr>
              <a:t>To plan for the future with a sense of hope and purpose, a child needs to value him- or herself. To plan for the future requires a sense of hope, control, and the ability to see one’s own actions as having meaning and value.  Children surrounded by violence in their homes and communities learn from an early age that they cannot trust, the world is not safe, and that they are powerless to change their circumstances.  Beliefs about themselves, others, and the world diminish their sense of competency.  Their negative expectations  interfere with positive problem-solving, and foreclose on opportunities  to make a difference in their own lives. A complexly traumatized child may view himself as powerless, “damaged,” and may perceive the world as a meaningless place in which planning and positive action is futile. They have trouble feeling hopeful. Having learned to operate in “survival mode,” the child lives from moment-to-moment without pausing to think about, plan for, or even dream about a future.</a:t>
            </a:r>
          </a:p>
          <a:p>
            <a:pPr indent="-264160" lvl="0" marL="365760" marR="0" rtl="0" algn="l">
              <a:lnSpc>
                <a:spcPct val="80000"/>
              </a:lnSpc>
              <a:spcBef>
                <a:spcPts val="400"/>
              </a:spcBef>
              <a:spcAft>
                <a:spcPts val="0"/>
              </a:spcAft>
              <a:buClr>
                <a:schemeClr val="accent1"/>
              </a:buClr>
              <a:buSzPct val="67999"/>
              <a:buFont typeface="Noto Sans Symbols"/>
              <a:buNone/>
            </a:pPr>
            <a:r>
              <a:t/>
            </a:r>
            <a:endParaRPr b="0" i="0" sz="1485" u="none" cap="none" strike="noStrike">
              <a:solidFill>
                <a:schemeClr val="dk1"/>
              </a:solidFill>
              <a:latin typeface="Rambla"/>
              <a:ea typeface="Rambla"/>
              <a:cs typeface="Rambla"/>
              <a:sym typeface="Rambla"/>
            </a:endParaRPr>
          </a:p>
        </p:txBody>
      </p:sp>
      <p:sp>
        <p:nvSpPr>
          <p:cNvPr id="229" name="Shape 22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Self-Concept &amp; Future Orientation</a:t>
            </a: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3"/>
              <a:buFont typeface="Noto Sans Symbols"/>
              <a:buChar char="▶"/>
            </a:pPr>
            <a:r>
              <a:rPr b="0" i="0" lang="en-US" sz="2092" u="none" cap="none" strike="noStrike">
                <a:solidFill>
                  <a:schemeClr val="dk1"/>
                </a:solidFill>
                <a:latin typeface="Rambla"/>
                <a:ea typeface="Rambla"/>
                <a:cs typeface="Rambla"/>
                <a:sym typeface="Rambla"/>
              </a:rPr>
              <a:t>Traumatic experiences in childhood have been linked to increased medical conditions throughout the individuals’ lives. The Adverse Childhood Experiences (ACE) Study is a longitudinal study that explores the long-lasting impact of childhood trauma into adulthood. The ACE Study includes over 17,000 participants ranging in age from 19 to 90. Researchers gathered medical histories over time while also collecting data on the subjects’ childhood exposure to abuse, violence, and impaired caregivers.  Results indicated that nearly 64% of participants experienced at least one exposure, and of those, 69% reported two or more incidents of childhood trauma.       Results demonstrated the connection between childhood trauma exposure, high-risk behaviors (e.g., smoking, unprotected sex), chronic illness such as heart disease and cancer, and early death.</a:t>
            </a:r>
          </a:p>
        </p:txBody>
      </p:sp>
      <p:sp>
        <p:nvSpPr>
          <p:cNvPr id="235" name="Shape 23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Long-Term Health Consequences</a:t>
            </a: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ACEs include: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Physical abuse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Sexual abuse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Emotional abuse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Physical neglect</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Emotional neglect</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Intimate partner violence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Mother treated violently</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Substance misuse within household</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Household mental illness</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Parental separation or divorce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Incarcerated household member</a:t>
            </a:r>
          </a:p>
          <a:p>
            <a:pPr indent="-264160" lvl="0" marL="365760" marR="0" rtl="0" algn="l">
              <a:lnSpc>
                <a:spcPct val="80000"/>
              </a:lnSpc>
              <a:spcBef>
                <a:spcPts val="400"/>
              </a:spcBef>
              <a:spcAft>
                <a:spcPts val="0"/>
              </a:spcAft>
              <a:buClr>
                <a:schemeClr val="accent1"/>
              </a:buClr>
              <a:buSzPct val="67986"/>
              <a:buFont typeface="Noto Sans Symbols"/>
              <a:buNone/>
            </a:pPr>
            <a:r>
              <a:t/>
            </a:r>
            <a:endParaRPr b="0" i="0" sz="2497" u="none" cap="none" strike="noStrike">
              <a:solidFill>
                <a:schemeClr val="dk1"/>
              </a:solidFill>
              <a:latin typeface="Rambla"/>
              <a:ea typeface="Rambla"/>
              <a:cs typeface="Rambla"/>
              <a:sym typeface="Rambla"/>
            </a:endParaRPr>
          </a:p>
        </p:txBody>
      </p:sp>
      <p:sp>
        <p:nvSpPr>
          <p:cNvPr id="241" name="Shape 24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ACEs </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73"/>
              <a:buFont typeface="Noto Sans Symbols"/>
              <a:buChar char="▶"/>
            </a:pPr>
            <a:r>
              <a:rPr b="0" i="0" lang="en-US" sz="1282" u="none" cap="none" strike="noStrike">
                <a:solidFill>
                  <a:schemeClr val="dk1"/>
                </a:solidFill>
                <a:latin typeface="Rambla"/>
                <a:ea typeface="Rambla"/>
                <a:cs typeface="Rambla"/>
                <a:sym typeface="Rambla"/>
              </a:rPr>
              <a:t>The cumulative economic and social burden of complex trauma in childhood is extremely high.  Based upon data from a variety of sources, a conservative annual cost of child abuse and neglect is an estimated $103.8 billion, or $284.3 million per day (in 2007 values). This number includes both direct costs—about $70.7 billion—which include the immediate needs of maltreated children (hospitalization, mental health care, child welfare systems, and law enforcement) and also indirect costs—about $33.1 billion—which are the secondary or long-term effects of child abuse and neglect (special education, juvenile delinquency, mental health and health care, adult criminal justice system, and lost productivity to society).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A recent study examining confirmed cases of child maltreatment in the United States found  the estimated total lifetime costs associated with child maltreatment over a 12-month period to be $124 billion.  In the 1,740 fatal cases of child maltreatment, the estimated cost per case was $1.3 million, including medical expenses and productivity loss.  For the 579,000 non-fatal cases, the estimated average lifetime cost per victim of child maltreatment was $210,012, which includes costs relating to health care throughout the lifespan, productivity losses, child welfare, criminal justice, and special education.  Costs for these nonfatal cases of child maltreatment are comparable to other high-cost health conditions (i.e., $159,846 for stroke victims and $181,000 to $253,000 for those with Type 2 diabetes).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 </a:t>
            </a:r>
            <a:br>
              <a:rPr b="0" i="0" lang="en-US" sz="1282" u="none" cap="none" strike="noStrike">
                <a:solidFill>
                  <a:schemeClr val="dk1"/>
                </a:solidFill>
                <a:latin typeface="Rambla"/>
                <a:ea typeface="Rambla"/>
                <a:cs typeface="Rambla"/>
                <a:sym typeface="Rambla"/>
              </a:rPr>
            </a:br>
            <a:r>
              <a:rPr b="0" i="0" lang="en-US" sz="1282" u="none" cap="none" strike="noStrike">
                <a:solidFill>
                  <a:schemeClr val="dk1"/>
                </a:solidFill>
                <a:latin typeface="Rambla"/>
                <a:ea typeface="Rambla"/>
                <a:cs typeface="Rambla"/>
                <a:sym typeface="Rambla"/>
              </a:rPr>
              <a:t>In addition to these costs are the “intangible losses” of pain, sorrow, and reduced quality of life to victims and their families. Such immeasurable losses may be the most significant cost of child maltreatment. </a:t>
            </a:r>
          </a:p>
          <a:p>
            <a:pPr indent="-264160" lvl="0" marL="365760" marR="0" rtl="0" algn="l">
              <a:lnSpc>
                <a:spcPct val="80000"/>
              </a:lnSpc>
              <a:spcBef>
                <a:spcPts val="400"/>
              </a:spcBef>
              <a:spcAft>
                <a:spcPts val="0"/>
              </a:spcAft>
              <a:buClr>
                <a:schemeClr val="accent1"/>
              </a:buClr>
              <a:buSzPct val="67973"/>
              <a:buFont typeface="Noto Sans Symbols"/>
              <a:buNone/>
            </a:pPr>
            <a:r>
              <a:t/>
            </a:r>
            <a:endParaRPr b="0" i="0" sz="1282" u="none" cap="none" strike="noStrike">
              <a:solidFill>
                <a:schemeClr val="dk1"/>
              </a:solidFill>
              <a:latin typeface="Rambla"/>
              <a:ea typeface="Rambla"/>
              <a:cs typeface="Rambla"/>
              <a:sym typeface="Rambla"/>
            </a:endParaRPr>
          </a:p>
        </p:txBody>
      </p:sp>
      <p:sp>
        <p:nvSpPr>
          <p:cNvPr id="247" name="Shape 24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Economic Impact</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The Culture of Perfection</a:t>
            </a:r>
          </a:p>
        </p:txBody>
      </p:sp>
      <p:sp>
        <p:nvSpPr>
          <p:cNvPr id="253" name="Shape 253"/>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90000"/>
              </a:lnSpc>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The world has a warped standard of beauty</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First it was music videos…now reality TV has taken the lead.  Booty shots, breast implants, ribs removed, bleached skin, excessive tanning.  These beauty messages find our deepest insecurities and encourage us to believe that we must be different than who we are created to be…different than who we really are…we must conform to the impossible standard of perfection!</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 </a:t>
            </a: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YEAH, BUT…</a:t>
            </a:r>
          </a:p>
        </p:txBody>
      </p:sp>
      <p:sp>
        <p:nvSpPr>
          <p:cNvPr id="259" name="Shape 259"/>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124714" lvl="0" marL="109728" marR="0" rtl="0" algn="l">
              <a:spcBef>
                <a:spcPts val="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we also live in a culture of not enough…and not having enough is a short shift to I am not enough. We always want, think we need MORE and that’s the message that we, as a society teach!  </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You have enough…education, energy, time, clothes, shoes, height, weight, house, car, finances, energy, focus, determination, power, peace, love, insight, faith, hope… </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   Can We Agree To Change This </a:t>
            </a:r>
            <a:br>
              <a:rPr b="1" i="0" lang="en-US" sz="3690" u="none" cap="none" strike="noStrike">
                <a:solidFill>
                  <a:schemeClr val="dk2"/>
                </a:solidFill>
                <a:latin typeface="Rambla"/>
                <a:ea typeface="Rambla"/>
                <a:cs typeface="Rambla"/>
                <a:sym typeface="Rambla"/>
              </a:rPr>
            </a:br>
            <a:r>
              <a:rPr b="1" i="0" lang="en-US" sz="3690" u="none" cap="none" strike="noStrike">
                <a:solidFill>
                  <a:schemeClr val="dk2"/>
                </a:solidFill>
                <a:latin typeface="Rambla"/>
                <a:ea typeface="Rambla"/>
                <a:cs typeface="Rambla"/>
                <a:sym typeface="Rambla"/>
              </a:rPr>
              <a:t>                   TODAY?</a:t>
            </a:r>
          </a:p>
        </p:txBody>
      </p:sp>
      <p:sp>
        <p:nvSpPr>
          <p:cNvPr id="265" name="Shape 265"/>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You are enough…popular enough, positioned enough, tall enough, attractive enough, accomplished enough, affluent enough, athletic enough …learn to see the beauty in your not-so-perfect feet, wide hips, broad nose, whatever it is.  You don’t have to put it on layway, use credit or even pay cash…it’s not for sale!  It was in you when you were born!  This is the foundational message to our CSEC survivors…</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107226" lvl="0" marL="109728" marR="0" rtl="0" algn="l">
              <a:lnSpc>
                <a:spcPct val="80000"/>
              </a:lnSpc>
              <a:spcBef>
                <a:spcPts val="0"/>
              </a:spcBef>
              <a:spcAft>
                <a:spcPts val="0"/>
              </a:spcAft>
              <a:buClr>
                <a:schemeClr val="accent1"/>
              </a:buClr>
              <a:buSzPct val="67999"/>
              <a:buFont typeface="Noto Sans Symbols"/>
              <a:buNone/>
            </a:pPr>
            <a:r>
              <a:t/>
            </a:r>
            <a:endParaRPr b="1" i="0" sz="2295" u="none" cap="none" strike="noStrike">
              <a:solidFill>
                <a:schemeClr val="dk1"/>
              </a:solidFill>
              <a:latin typeface="Rambla"/>
              <a:ea typeface="Rambla"/>
              <a:cs typeface="Rambla"/>
              <a:sym typeface="Rambla"/>
            </a:endParaRPr>
          </a:p>
          <a:p>
            <a:pPr indent="-264160" lvl="0" marL="365760" marR="0" rtl="0" algn="l">
              <a:lnSpc>
                <a:spcPct val="80000"/>
              </a:lnSpc>
              <a:spcBef>
                <a:spcPts val="400"/>
              </a:spcBef>
              <a:spcAft>
                <a:spcPts val="0"/>
              </a:spcAft>
              <a:buClr>
                <a:schemeClr val="accent1"/>
              </a:buClr>
              <a:buSzPct val="67999"/>
              <a:buFont typeface="Noto Sans Symbols"/>
              <a:buChar char="▶"/>
            </a:pPr>
            <a:r>
              <a:rPr b="0" i="0" lang="en-US" sz="2295" u="none" cap="none" strike="noStrike">
                <a:solidFill>
                  <a:schemeClr val="dk1"/>
                </a:solidFill>
                <a:latin typeface="Rambla"/>
                <a:ea typeface="Rambla"/>
                <a:cs typeface="Rambla"/>
                <a:sym typeface="Rambla"/>
              </a:rPr>
              <a:t>The Triune Brain model, introduced by physician and neuroscientist Paul D. MacLean, explains the brain in three parts:</a:t>
            </a:r>
          </a:p>
          <a:p>
            <a:pPr indent="-264160" lvl="0" marL="365760" marR="0" rtl="0" algn="l">
              <a:lnSpc>
                <a:spcPct val="80000"/>
              </a:lnSpc>
              <a:spcBef>
                <a:spcPts val="400"/>
              </a:spcBef>
              <a:spcAft>
                <a:spcPts val="0"/>
              </a:spcAft>
              <a:buClr>
                <a:schemeClr val="accent1"/>
              </a:buClr>
              <a:buSzPct val="67999"/>
              <a:buFont typeface="Noto Sans Symbols"/>
              <a:buChar char="▶"/>
            </a:pPr>
            <a:r>
              <a:rPr b="1" i="0" lang="en-US" sz="2295" u="none" cap="none" strike="noStrike">
                <a:solidFill>
                  <a:schemeClr val="dk1"/>
                </a:solidFill>
                <a:latin typeface="Rambla"/>
                <a:ea typeface="Rambla"/>
                <a:cs typeface="Rambla"/>
                <a:sym typeface="Rambla"/>
              </a:rPr>
              <a:t>Reptilian (brain stem):</a:t>
            </a:r>
            <a:r>
              <a:rPr b="0" i="0" lang="en-US" sz="2295" u="none" cap="none" strike="noStrike">
                <a:solidFill>
                  <a:schemeClr val="dk1"/>
                </a:solidFill>
                <a:latin typeface="Rambla"/>
                <a:ea typeface="Rambla"/>
                <a:cs typeface="Rambla"/>
                <a:sym typeface="Rambla"/>
              </a:rPr>
              <a:t> This innermost part of the brain is responsible for survival instincts and autonomic body processes.</a:t>
            </a:r>
          </a:p>
          <a:p>
            <a:pPr indent="-264160" lvl="0" marL="365760" marR="0" rtl="0" algn="l">
              <a:lnSpc>
                <a:spcPct val="80000"/>
              </a:lnSpc>
              <a:spcBef>
                <a:spcPts val="400"/>
              </a:spcBef>
              <a:spcAft>
                <a:spcPts val="0"/>
              </a:spcAft>
              <a:buClr>
                <a:schemeClr val="accent1"/>
              </a:buClr>
              <a:buSzPct val="67999"/>
              <a:buFont typeface="Noto Sans Symbols"/>
              <a:buChar char="▶"/>
            </a:pPr>
            <a:r>
              <a:rPr b="1" i="0" lang="en-US" sz="2295" u="none" cap="none" strike="noStrike">
                <a:solidFill>
                  <a:schemeClr val="dk1"/>
                </a:solidFill>
                <a:latin typeface="Rambla"/>
                <a:ea typeface="Rambla"/>
                <a:cs typeface="Rambla"/>
                <a:sym typeface="Rambla"/>
              </a:rPr>
              <a:t>Mammalian (limbic, midbrain): </a:t>
            </a:r>
            <a:r>
              <a:rPr b="0" i="0" lang="en-US" sz="2295" u="none" cap="none" strike="noStrike">
                <a:solidFill>
                  <a:schemeClr val="dk1"/>
                </a:solidFill>
                <a:latin typeface="Rambla"/>
                <a:ea typeface="Rambla"/>
                <a:cs typeface="Rambla"/>
                <a:sym typeface="Rambla"/>
              </a:rPr>
              <a:t>The midlevel of the brain, this part processes emotions and conveys sensory relays.</a:t>
            </a:r>
          </a:p>
          <a:p>
            <a:pPr indent="-264160" lvl="0" marL="365760" marR="0" rtl="0" algn="l">
              <a:lnSpc>
                <a:spcPct val="80000"/>
              </a:lnSpc>
              <a:spcBef>
                <a:spcPts val="400"/>
              </a:spcBef>
              <a:spcAft>
                <a:spcPts val="0"/>
              </a:spcAft>
              <a:buClr>
                <a:schemeClr val="accent1"/>
              </a:buClr>
              <a:buSzPct val="67999"/>
              <a:buFont typeface="Noto Sans Symbols"/>
              <a:buChar char="▶"/>
            </a:pPr>
            <a:r>
              <a:rPr b="1" i="0" lang="en-US" sz="2295" u="none" cap="none" strike="noStrike">
                <a:solidFill>
                  <a:schemeClr val="dk1"/>
                </a:solidFill>
                <a:latin typeface="Rambla"/>
                <a:ea typeface="Rambla"/>
                <a:cs typeface="Rambla"/>
                <a:sym typeface="Rambla"/>
              </a:rPr>
              <a:t>Neommalian (cortex, forebrain):</a:t>
            </a:r>
            <a:r>
              <a:rPr b="0" i="0" lang="en-US" sz="2295" u="none" cap="none" strike="noStrike">
                <a:solidFill>
                  <a:schemeClr val="dk1"/>
                </a:solidFill>
                <a:latin typeface="Rambla"/>
                <a:ea typeface="Rambla"/>
                <a:cs typeface="Rambla"/>
                <a:sym typeface="Rambla"/>
              </a:rPr>
              <a:t> The most highly evolved part of the brain, this area outer controls cognitive processing, decision-making, learning, </a:t>
            </a:r>
            <a:r>
              <a:rPr b="0" i="0" lang="en-US" sz="2295" u="sng" cap="none" strike="noStrike">
                <a:solidFill>
                  <a:schemeClr val="hlink"/>
                </a:solidFill>
                <a:latin typeface="Rambla"/>
                <a:ea typeface="Rambla"/>
                <a:cs typeface="Rambla"/>
                <a:sym typeface="Rambla"/>
                <a:hlinkClick r:id="rId3"/>
              </a:rPr>
              <a:t>memory</a:t>
            </a:r>
            <a:r>
              <a:rPr b="0" i="0" lang="en-US" sz="2295" u="none" cap="none" strike="noStrike">
                <a:solidFill>
                  <a:schemeClr val="dk1"/>
                </a:solidFill>
                <a:latin typeface="Rambla"/>
                <a:ea typeface="Rambla"/>
                <a:cs typeface="Rambla"/>
                <a:sym typeface="Rambla"/>
              </a:rPr>
              <a:t> and inhibitory functions.</a:t>
            </a:r>
          </a:p>
          <a:p>
            <a:pPr indent="-264160" lvl="0" marL="365760" marR="0" rtl="0" algn="l">
              <a:lnSpc>
                <a:spcPct val="80000"/>
              </a:lnSpc>
              <a:spcBef>
                <a:spcPts val="400"/>
              </a:spcBef>
              <a:spcAft>
                <a:spcPts val="0"/>
              </a:spcAft>
              <a:buClr>
                <a:schemeClr val="accent1"/>
              </a:buClr>
              <a:buSzPct val="67999"/>
              <a:buFont typeface="Noto Sans Symbols"/>
              <a:buNone/>
            </a:pPr>
            <a:r>
              <a:t/>
            </a:r>
            <a:endParaRPr b="0" i="0" sz="2295" u="none" cap="none" strike="noStrike">
              <a:solidFill>
                <a:schemeClr val="dk1"/>
              </a:solidFill>
              <a:latin typeface="Rambla"/>
              <a:ea typeface="Rambla"/>
              <a:cs typeface="Rambla"/>
              <a:sym typeface="Rambla"/>
            </a:endParaRPr>
          </a:p>
        </p:txBody>
      </p:sp>
      <p:sp>
        <p:nvSpPr>
          <p:cNvPr id="271" name="Shape 27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The 3-Part Brain</a:t>
            </a: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graphicFrame>
        <p:nvGraphicFramePr>
          <p:cNvPr id="276" name="Shape 276"/>
          <p:cNvGraphicFramePr/>
          <p:nvPr/>
        </p:nvGraphicFramePr>
        <p:xfrm>
          <a:off x="1997843" y="1399279"/>
          <a:ext cx="3000000" cy="3000000"/>
        </p:xfrm>
        <a:graphic>
          <a:graphicData uri="http://schemas.openxmlformats.org/drawingml/2006/table">
            <a:tbl>
              <a:tblPr>
                <a:noFill/>
                <a:tableStyleId>{8E77DF79-04B8-4215-8DCB-811D5A4EC914}</a:tableStyleId>
              </a:tblPr>
              <a:tblGrid>
                <a:gridCol w="5148325"/>
              </a:tblGrid>
              <a:tr h="256875">
                <a:tc>
                  <a:txBody>
                    <a:bodyPr>
                      <a:noAutofit/>
                    </a:bodyPr>
                    <a:lstStyle/>
                    <a:p>
                      <a:pPr indent="0" lvl="0" marL="0" marR="0" rtl="0" algn="l">
                        <a:spcBef>
                          <a:spcPts val="0"/>
                        </a:spcBef>
                        <a:buSzPct val="25000"/>
                        <a:buNone/>
                      </a:pPr>
                      <a:r>
                        <a:t/>
                      </a:r>
                      <a:endParaRPr sz="1300"/>
                    </a:p>
                  </a:txBody>
                  <a:tcPr marT="33100" marB="33100" marR="33100" marL="331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FFFFFF"/>
                    </a:solidFill>
                  </a:tcPr>
                </a:tc>
              </a:tr>
              <a:tr h="323100">
                <a:tc>
                  <a:txBody>
                    <a:bodyPr>
                      <a:noAutofit/>
                    </a:bodyPr>
                    <a:lstStyle/>
                    <a:p>
                      <a:pPr indent="0" lvl="0" marL="0" marR="0" rtl="0" algn="ctr">
                        <a:spcBef>
                          <a:spcPts val="0"/>
                        </a:spcBef>
                        <a:buSzPct val="25000"/>
                        <a:buNone/>
                      </a:pPr>
                      <a:r>
                        <a:rPr b="1" lang="en-US" sz="1300">
                          <a:solidFill>
                            <a:srgbClr val="FFFFFF"/>
                          </a:solidFill>
                          <a:latin typeface="Arimo"/>
                          <a:ea typeface="Arimo"/>
                          <a:cs typeface="Arimo"/>
                          <a:sym typeface="Arimo"/>
                        </a:rPr>
                        <a:t>Trauma’s Impact on Brain Development</a:t>
                      </a:r>
                    </a:p>
                  </a:txBody>
                  <a:tcPr marT="66200" marB="66200" marR="66200" marL="662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000000"/>
                    </a:solidFill>
                  </a:tcPr>
                </a:tc>
              </a:tr>
              <a:tr h="3945975">
                <a:tc>
                  <a:txBody>
                    <a:bodyPr>
                      <a:noAutofit/>
                    </a:bodyPr>
                    <a:lstStyle/>
                    <a:p>
                      <a:pPr indent="0" lvl="0" marL="0" marR="0" rtl="0" algn="ctr">
                        <a:spcBef>
                          <a:spcPts val="0"/>
                        </a:spcBef>
                        <a:buSzPct val="25000"/>
                        <a:buNone/>
                      </a:pPr>
                      <a:r>
                        <a:rPr lang="en-US" sz="1300">
                          <a:latin typeface="Arimo"/>
                          <a:ea typeface="Arimo"/>
                          <a:cs typeface="Arimo"/>
                          <a:sym typeface="Arimo"/>
                        </a:rPr>
                        <a:t>Exposure to chronic, prolonged traumatic experiences has the potential to alter children’s brains, which may cause longer-term effects in areas such as:</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Attachment</a:t>
                      </a:r>
                      <a:r>
                        <a:rPr lang="en-US" sz="1300">
                          <a:latin typeface="Arimo"/>
                          <a:ea typeface="Arimo"/>
                          <a:cs typeface="Arimo"/>
                          <a:sym typeface="Arimo"/>
                        </a:rPr>
                        <a:t>: Trouble with relationships, boundaries, empathy, and social isolation</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Physical Health</a:t>
                      </a:r>
                      <a:r>
                        <a:rPr lang="en-US" sz="1300">
                          <a:latin typeface="Arimo"/>
                          <a:ea typeface="Arimo"/>
                          <a:cs typeface="Arimo"/>
                          <a:sym typeface="Arimo"/>
                        </a:rPr>
                        <a:t>: Impaired sensorimotor development, coordination problems, increased medical problems, and somatic symptoms</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Emotional Regulation</a:t>
                      </a:r>
                      <a:r>
                        <a:rPr lang="en-US" sz="1300">
                          <a:latin typeface="Arimo"/>
                          <a:ea typeface="Arimo"/>
                          <a:cs typeface="Arimo"/>
                          <a:sym typeface="Arimo"/>
                        </a:rPr>
                        <a:t>: Difficulty identifying or labeling feelings and communicating needs</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Dissociation</a:t>
                      </a:r>
                      <a:r>
                        <a:rPr lang="en-US" sz="1300">
                          <a:latin typeface="Arimo"/>
                          <a:ea typeface="Arimo"/>
                          <a:cs typeface="Arimo"/>
                          <a:sym typeface="Arimo"/>
                        </a:rPr>
                        <a:t>: Altered states of consciousness, amnesia, impaired memory</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Cognitive Ability</a:t>
                      </a:r>
                      <a:r>
                        <a:rPr lang="en-US" sz="1300">
                          <a:latin typeface="Arimo"/>
                          <a:ea typeface="Arimo"/>
                          <a:cs typeface="Arimo"/>
                          <a:sym typeface="Arimo"/>
                        </a:rPr>
                        <a:t>: Problems with focus, learning, processing new information, language development, planning and orientation to time and space</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Self-Concept</a:t>
                      </a:r>
                      <a:r>
                        <a:rPr lang="en-US" sz="1300">
                          <a:latin typeface="Arimo"/>
                          <a:ea typeface="Arimo"/>
                          <a:cs typeface="Arimo"/>
                          <a:sym typeface="Arimo"/>
                        </a:rPr>
                        <a:t>: Lack of consistent sense of self, body image issues, low self-esteem,shame and guilt</a:t>
                      </a:r>
                    </a:p>
                    <a:p>
                      <a:pPr indent="0" lvl="0" marL="0" marR="0" rtl="0" algn="ctr">
                        <a:spcBef>
                          <a:spcPts val="0"/>
                        </a:spcBef>
                        <a:buClr>
                          <a:schemeClr val="dk1"/>
                        </a:buClr>
                        <a:buSzPct val="100000"/>
                        <a:buFont typeface="Arial"/>
                        <a:buChar char="•"/>
                      </a:pPr>
                      <a:r>
                        <a:rPr b="1" lang="en-US" sz="1300">
                          <a:latin typeface="Arimo"/>
                          <a:ea typeface="Arimo"/>
                          <a:cs typeface="Arimo"/>
                          <a:sym typeface="Arimo"/>
                        </a:rPr>
                        <a:t>Behavioral Control</a:t>
                      </a:r>
                      <a:r>
                        <a:rPr lang="en-US" sz="1300">
                          <a:latin typeface="Arimo"/>
                          <a:ea typeface="Arimo"/>
                          <a:cs typeface="Arimo"/>
                          <a:sym typeface="Arimo"/>
                        </a:rPr>
                        <a:t>: Difficulty controlling impulses, oppositional behavior, aggression, disrupted sleep and eating patterns, trauma re-enactment</a:t>
                      </a:r>
                    </a:p>
                    <a:p>
                      <a:pPr indent="0" lvl="0" marL="0" marR="0" rtl="0" algn="ctr">
                        <a:spcBef>
                          <a:spcPts val="0"/>
                        </a:spcBef>
                        <a:buSzPct val="25000"/>
                        <a:buNone/>
                      </a:pPr>
                      <a:r>
                        <a:rPr lang="en-US" sz="1300">
                          <a:latin typeface="Book Antiqua"/>
                          <a:ea typeface="Book Antiqua"/>
                          <a:cs typeface="Book Antiqua"/>
                          <a:sym typeface="Book Antiqua"/>
                        </a:rPr>
                        <a:t>Source: Cook, et al, 2005</a:t>
                      </a:r>
                    </a:p>
                  </a:txBody>
                  <a:tcPr marT="66200" marB="66200" marR="66200" marL="662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FFCCCC"/>
                    </a:solidFill>
                  </a:tcPr>
                </a:tc>
              </a:tr>
            </a:tbl>
          </a:graphicData>
        </a:graphic>
      </p:graphicFrame>
      <p:sp>
        <p:nvSpPr>
          <p:cNvPr id="277" name="Shape 27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How Trauma Affects the Brain</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3x Oscar winning cinematic blockbuster</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The daily reality/tragedy of modern-day slavery</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Characteristics</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Comparisons</a:t>
            </a:r>
          </a:p>
        </p:txBody>
      </p:sp>
      <p:sp>
        <p:nvSpPr>
          <p:cNvPr id="120" name="Shape 120"/>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12 Years a Slave…</a:t>
            </a:r>
          </a:p>
        </p:txBody>
      </p:sp>
      <p:pic>
        <p:nvPicPr>
          <p:cNvPr descr="C:\Users\freddick-gibson\AppData\Local\Microsoft\Windows\Temporary Internet Files\Content.IE5\24BBK49X\Slavery[1].jpg" id="121" name="Shape 121"/>
          <p:cNvPicPr preferRelativeResize="0"/>
          <p:nvPr/>
        </p:nvPicPr>
        <p:blipFill rotWithShape="1">
          <a:blip r:embed="rId3">
            <a:alphaModFix/>
          </a:blip>
          <a:srcRect b="0" l="0" r="0" t="0"/>
          <a:stretch/>
        </p:blipFill>
        <p:spPr>
          <a:xfrm>
            <a:off x="5029200" y="2743200"/>
            <a:ext cx="2560320" cy="352703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 calcmode="lin" valueType="num">
                                      <p:cBhvr additive="base">
                                        <p:cTn dur="500"/>
                                        <p:tgtEl>
                                          <p:spTgt spid="1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 calcmode="lin" valueType="num">
                                      <p:cBhvr additive="base">
                                        <p:cTn dur="500"/>
                                        <p:tgtEl>
                                          <p:spTgt spid="1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 calcmode="lin" valueType="num">
                                      <p:cBhvr additive="base">
                                        <p:cTn dur="500"/>
                                        <p:tgtEl>
                                          <p:spTgt spid="11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 calcmode="lin" valueType="num">
                                      <p:cBhvr additive="base">
                                        <p:cTn dur="500"/>
                                        <p:tgtEl>
                                          <p:spTgt spid="11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Overstimulated amygdala:</a:t>
            </a:r>
            <a:r>
              <a:rPr b="0" i="0" lang="en-US" sz="1890" u="none" cap="none" strike="noStrike">
                <a:solidFill>
                  <a:schemeClr val="dk1"/>
                </a:solidFill>
                <a:latin typeface="Rambla"/>
                <a:ea typeface="Rambla"/>
                <a:cs typeface="Rambla"/>
                <a:sym typeface="Rambla"/>
              </a:rPr>
              <a:t> An almond-shaped mass located deep in the brain, the amygdala is responsible for survival-related threat identification, plus tagging memories with emotion. After trauma the amygdala can get caught up in a highly alert and activated loop during which it looks for and perceives threat everywhere.</a:t>
            </a:r>
          </a:p>
          <a:p>
            <a:pPr indent="-264160" lvl="0" marL="365760" marR="0" rtl="0" algn="l">
              <a:lnSpc>
                <a:spcPct val="80000"/>
              </a:lnSpc>
              <a:spcBef>
                <a:spcPts val="40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Underactive </a:t>
            </a:r>
            <a:r>
              <a:rPr b="1" i="0" lang="en-US" sz="1890" u="sng" cap="none" strike="noStrike">
                <a:solidFill>
                  <a:schemeClr val="hlink"/>
                </a:solidFill>
                <a:latin typeface="Rambla"/>
                <a:ea typeface="Rambla"/>
                <a:cs typeface="Rambla"/>
                <a:sym typeface="Rambla"/>
                <a:hlinkClick r:id="rId3"/>
              </a:rPr>
              <a:t>hippocampus</a:t>
            </a:r>
            <a:r>
              <a:rPr b="1" i="0" lang="en-US" sz="1890" u="none" cap="none" strike="noStrike">
                <a:solidFill>
                  <a:schemeClr val="dk1"/>
                </a:solidFill>
                <a:latin typeface="Rambla"/>
                <a:ea typeface="Rambla"/>
                <a:cs typeface="Rambla"/>
                <a:sym typeface="Rambla"/>
              </a:rPr>
              <a:t>:</a:t>
            </a:r>
            <a:r>
              <a:rPr b="0" i="0" lang="en-US" sz="1890" u="none" cap="none" strike="noStrike">
                <a:solidFill>
                  <a:schemeClr val="dk1"/>
                </a:solidFill>
                <a:latin typeface="Rambla"/>
                <a:ea typeface="Rambla"/>
                <a:cs typeface="Rambla"/>
                <a:sym typeface="Rambla"/>
              </a:rPr>
              <a:t> An increase in the stress hormone glucocorticoid kills cells in the hippocampus, which renders it less effective in making synaptic connections necessary for memory consolidation. This interruption keeps both the body and mind stimulated in reactive mode as neither element receives the message that the threat has transformed into the past tense.</a:t>
            </a:r>
          </a:p>
          <a:p>
            <a:pPr indent="-264160" lvl="0" marL="365760" marR="0" rtl="0" algn="l">
              <a:lnSpc>
                <a:spcPct val="80000"/>
              </a:lnSpc>
              <a:spcBef>
                <a:spcPts val="40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Ineffective variability: </a:t>
            </a:r>
            <a:r>
              <a:rPr b="0" i="0" lang="en-US" sz="1890" u="none" cap="none" strike="noStrike">
                <a:solidFill>
                  <a:schemeClr val="dk1"/>
                </a:solidFill>
                <a:latin typeface="Rambla"/>
                <a:ea typeface="Rambla"/>
                <a:cs typeface="Rambla"/>
                <a:sym typeface="Rambla"/>
              </a:rPr>
              <a:t>The constant elevation of stress hormones interferes with the body’s ability to regulate itself. The sympathetic nervous system remains highly activated leading to fatigue of the body and many of its systems, most notably the adrenal.</a:t>
            </a:r>
          </a:p>
          <a:p>
            <a:pPr indent="-264160" lvl="0" marL="365760" marR="0" rtl="0" algn="l">
              <a:lnSpc>
                <a:spcPct val="80000"/>
              </a:lnSpc>
              <a:spcBef>
                <a:spcPts val="400"/>
              </a:spcBef>
              <a:spcAft>
                <a:spcPts val="0"/>
              </a:spcAft>
              <a:buClr>
                <a:schemeClr val="accent1"/>
              </a:buClr>
              <a:buSzPct val="68000"/>
              <a:buFont typeface="Noto Sans Symbols"/>
              <a:buNone/>
            </a:pPr>
            <a:r>
              <a:t/>
            </a:r>
            <a:endParaRPr b="0" i="0" sz="1890" u="none" cap="none" strike="noStrike">
              <a:solidFill>
                <a:schemeClr val="dk1"/>
              </a:solidFill>
              <a:latin typeface="Rambla"/>
              <a:ea typeface="Rambla"/>
              <a:cs typeface="Rambla"/>
              <a:sym typeface="Rambla"/>
            </a:endParaRPr>
          </a:p>
        </p:txBody>
      </p:sp>
      <p:sp>
        <p:nvSpPr>
          <p:cNvPr id="283" name="Shape 28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The Dysregulated Post-Trauma</a:t>
            </a:r>
            <a:br>
              <a:rPr b="1" i="0" lang="en-US" sz="3690" u="none" cap="none" strike="noStrike">
                <a:solidFill>
                  <a:schemeClr val="dk2"/>
                </a:solidFill>
                <a:latin typeface="Rambla"/>
                <a:ea typeface="Rambla"/>
                <a:cs typeface="Rambla"/>
                <a:sym typeface="Rambla"/>
              </a:rPr>
            </a:br>
            <a:r>
              <a:rPr b="1" i="0" lang="en-US" sz="3690" u="none" cap="none" strike="noStrike">
                <a:solidFill>
                  <a:schemeClr val="dk2"/>
                </a:solidFill>
                <a:latin typeface="Rambla"/>
                <a:ea typeface="Rambla"/>
                <a:cs typeface="Rambla"/>
                <a:sym typeface="Rambla"/>
              </a:rPr>
              <a:t>                    Brain</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 calcmode="lin" valueType="num">
                                      <p:cBhvr additive="base">
                                        <p:cTn dur="500"/>
                                        <p:tgtEl>
                                          <p:spTgt spid="2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 calcmode="lin" valueType="num">
                                      <p:cBhvr additive="base">
                                        <p:cTn dur="500"/>
                                        <p:tgtEl>
                                          <p:spTgt spid="2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 calcmode="lin" valueType="num">
                                      <p:cBhvr additive="base">
                                        <p:cTn dur="500"/>
                                        <p:tgtEl>
                                          <p:spTgt spid="2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xEl>
                                              <p:pRg end="3" st="3"/>
                                            </p:txEl>
                                          </p:spTgt>
                                        </p:tgtEl>
                                        <p:attrNameLst>
                                          <p:attrName>style.visibility</p:attrName>
                                        </p:attrNameLst>
                                      </p:cBhvr>
                                      <p:to>
                                        <p:strVal val="visible"/>
                                      </p:to>
                                    </p:set>
                                    <p:anim calcmode="lin" valueType="num">
                                      <p:cBhvr additive="base">
                                        <p:cTn dur="500"/>
                                        <p:tgtEl>
                                          <p:spTgt spid="2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90000"/>
              </a:lnSpc>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Prior traumatic experiences</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Lack of trauma and cultural sensitivity</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Drug abuse/addiction</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Relationship challenges</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Rules of “the game”</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Economic need</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Legal issues</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Motivation to change</a:t>
            </a:r>
          </a:p>
          <a:p>
            <a:pPr indent="-264160" lvl="0" marL="365760" marR="0" rtl="0" algn="l">
              <a:lnSpc>
                <a:spcPct val="90000"/>
              </a:lnSpc>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Fear</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289" name="Shape 28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BARRIERS TO TREATMENT</a:t>
            </a: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Face our challenges with violent advocacy</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Pronounce the Death Sentence</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Ensure the Execution; its’s 3-fold</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Immediate-provide services; destroy the activity/criminalize the right people </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Intermediate-kill the root     </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Ultimate-usher in a mindset/macro change that eliminates CSEC!</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a:t>
            </a:r>
          </a:p>
        </p:txBody>
      </p:sp>
      <p:sp>
        <p:nvSpPr>
          <p:cNvPr id="295" name="Shape 29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HOW TO ADDRESS BARRIERS</a:t>
            </a: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While changes to the brain can seem, on the surface, disastrous and representative of permanent damage, the truth is that all of these alterations can be reversed. The amygdala can learn to relax; the hippocampus can resume proper memory consolidation; the nervous system can recommence its easy flow between reactive and restorative modes. The key to achieving a state of neutrality and then healing lies in helping to reprogram the body and mind.</a:t>
            </a:r>
          </a:p>
          <a:p>
            <a:pPr indent="-264160" lvl="0" marL="365760" marR="0" rtl="0" algn="l">
              <a:lnSpc>
                <a:spcPct val="80000"/>
              </a:lnSpc>
              <a:spcBef>
                <a:spcPts val="400"/>
              </a:spcBef>
              <a:spcAft>
                <a:spcPts val="0"/>
              </a:spcAft>
              <a:buClr>
                <a:schemeClr val="accent1"/>
              </a:buClr>
              <a:buSzPct val="67986"/>
              <a:buFont typeface="Noto Sans Symbols"/>
              <a:buNone/>
            </a:pPr>
            <a:r>
              <a:t/>
            </a:r>
            <a:endParaRPr b="1" i="0" sz="2497" u="none" cap="none" strike="noStrike">
              <a:solidFill>
                <a:schemeClr val="dk1"/>
              </a:solidFill>
              <a:latin typeface="Rambla"/>
              <a:ea typeface="Rambla"/>
              <a:cs typeface="Rambla"/>
              <a:sym typeface="Rambla"/>
            </a:endParaRPr>
          </a:p>
          <a:p>
            <a:pPr indent="-264160" lvl="0" marL="365760" marR="0" rtl="0" algn="l">
              <a:lnSpc>
                <a:spcPct val="80000"/>
              </a:lnSpc>
              <a:spcBef>
                <a:spcPts val="400"/>
              </a:spcBef>
              <a:spcAft>
                <a:spcPts val="0"/>
              </a:spcAft>
              <a:buClr>
                <a:schemeClr val="accent1"/>
              </a:buClr>
              <a:buSzPct val="67986"/>
              <a:buFont typeface="Noto Sans Symbols"/>
              <a:buChar char="▶"/>
            </a:pPr>
            <a:r>
              <a:rPr b="1" i="0" lang="en-US" sz="2497" u="none" cap="none" strike="noStrike">
                <a:solidFill>
                  <a:schemeClr val="dk1"/>
                </a:solidFill>
                <a:latin typeface="Rambla"/>
                <a:ea typeface="Rambla"/>
                <a:cs typeface="Rambla"/>
                <a:sym typeface="Rambla"/>
              </a:rPr>
              <a:t>"Healing doesn't mean that the damage never existed. It means the damage no longer controls our lives." -- An Elder's Wisdom</a:t>
            </a:r>
            <a:r>
              <a:rPr b="0" i="0" lang="en-US" sz="2497" u="none" cap="none" strike="noStrike">
                <a:solidFill>
                  <a:schemeClr val="dk1"/>
                </a:solidFill>
                <a:latin typeface="Rambla"/>
                <a:ea typeface="Rambla"/>
                <a:cs typeface="Rambla"/>
                <a:sym typeface="Rambla"/>
              </a:rPr>
              <a:t> </a:t>
            </a:r>
          </a:p>
          <a:p>
            <a:pPr indent="-264160" lvl="0" marL="365760" marR="0" rtl="0" algn="l">
              <a:lnSpc>
                <a:spcPct val="80000"/>
              </a:lnSpc>
              <a:spcBef>
                <a:spcPts val="400"/>
              </a:spcBef>
              <a:spcAft>
                <a:spcPts val="0"/>
              </a:spcAft>
              <a:buClr>
                <a:schemeClr val="accent1"/>
              </a:buClr>
              <a:buSzPct val="67986"/>
              <a:buFont typeface="Noto Sans Symbols"/>
              <a:buNone/>
            </a:pPr>
            <a:r>
              <a:t/>
            </a:r>
            <a:endParaRPr b="0" i="0" sz="2497" u="none" cap="none" strike="noStrike">
              <a:solidFill>
                <a:schemeClr val="dk1"/>
              </a:solidFill>
              <a:latin typeface="Rambla"/>
              <a:ea typeface="Rambla"/>
              <a:cs typeface="Rambla"/>
              <a:sym typeface="Rambla"/>
            </a:endParaRPr>
          </a:p>
          <a:p>
            <a:pPr indent="-264160" lvl="0" marL="365760" marR="0" rtl="0" algn="l">
              <a:lnSpc>
                <a:spcPct val="80000"/>
              </a:lnSpc>
              <a:spcBef>
                <a:spcPts val="400"/>
              </a:spcBef>
              <a:spcAft>
                <a:spcPts val="0"/>
              </a:spcAft>
              <a:buClr>
                <a:schemeClr val="accent1"/>
              </a:buClr>
              <a:buSzPct val="67986"/>
              <a:buFont typeface="Noto Sans Symbols"/>
              <a:buNone/>
            </a:pPr>
            <a:r>
              <a:t/>
            </a:r>
            <a:endParaRPr b="0" i="0" sz="2497" u="none" cap="none" strike="noStrike">
              <a:solidFill>
                <a:schemeClr val="dk1"/>
              </a:solidFill>
              <a:latin typeface="Rambla"/>
              <a:ea typeface="Rambla"/>
              <a:cs typeface="Rambla"/>
              <a:sym typeface="Rambla"/>
            </a:endParaRPr>
          </a:p>
        </p:txBody>
      </p:sp>
      <p:sp>
        <p:nvSpPr>
          <p:cNvPr id="301" name="Shape 30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How Do We Get To Healing?</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 calcmode="lin" valueType="num">
                                      <p:cBhvr additive="base">
                                        <p:cTn dur="500"/>
                                        <p:tgtEl>
                                          <p:spTgt spid="3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anim calcmode="lin" valueType="num">
                                      <p:cBhvr additive="base">
                                        <p:cTn dur="500"/>
                                        <p:tgtEl>
                                          <p:spTgt spid="3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anim calcmode="lin" valueType="num">
                                      <p:cBhvr additive="base">
                                        <p:cTn dur="500"/>
                                        <p:tgtEl>
                                          <p:spTgt spid="3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anim calcmode="lin" valueType="num">
                                      <p:cBhvr additive="base">
                                        <p:cTn dur="500"/>
                                        <p:tgtEl>
                                          <p:spTgt spid="30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4" st="4"/>
                                            </p:txEl>
                                          </p:spTgt>
                                        </p:tgtEl>
                                        <p:attrNameLst>
                                          <p:attrName>style.visibility</p:attrName>
                                        </p:attrNameLst>
                                      </p:cBhvr>
                                      <p:to>
                                        <p:strVal val="visible"/>
                                      </p:to>
                                    </p:set>
                                    <p:anim calcmode="lin" valueType="num">
                                      <p:cBhvr additive="base">
                                        <p:cTn dur="500"/>
                                        <p:tgtEl>
                                          <p:spTgt spid="30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800" u="none" cap="none" strike="noStrike">
                <a:solidFill>
                  <a:schemeClr val="dk1"/>
                </a:solidFill>
                <a:latin typeface="Rambla"/>
                <a:ea typeface="Rambla"/>
                <a:cs typeface="Rambla"/>
                <a:sym typeface="Rambla"/>
              </a:rPr>
              <a:t>Validating environment</a:t>
            </a:r>
          </a:p>
          <a:p>
            <a:pPr indent="-264160" lvl="0" marL="365760" marR="0" rtl="0" algn="l">
              <a:spcBef>
                <a:spcPts val="400"/>
              </a:spcBef>
              <a:spcAft>
                <a:spcPts val="0"/>
              </a:spcAft>
              <a:buClr>
                <a:schemeClr val="accent1"/>
              </a:buClr>
              <a:buSzPct val="68000"/>
              <a:buFont typeface="Noto Sans Symbols"/>
              <a:buChar char="▶"/>
            </a:pPr>
            <a:r>
              <a:rPr b="0" i="0" lang="en-US" sz="2800" u="none" cap="none" strike="noStrike">
                <a:solidFill>
                  <a:schemeClr val="dk1"/>
                </a:solidFill>
                <a:latin typeface="Rambla"/>
                <a:ea typeface="Rambla"/>
                <a:cs typeface="Rambla"/>
                <a:sym typeface="Rambla"/>
              </a:rPr>
              <a:t>Strong family functioning/support/resiliency</a:t>
            </a:r>
          </a:p>
          <a:p>
            <a:pPr indent="-264160" lvl="0" marL="365760" marR="0" rtl="0" algn="l">
              <a:spcBef>
                <a:spcPts val="400"/>
              </a:spcBef>
              <a:spcAft>
                <a:spcPts val="0"/>
              </a:spcAft>
              <a:buClr>
                <a:schemeClr val="accent1"/>
              </a:buClr>
              <a:buSzPct val="68000"/>
              <a:buFont typeface="Noto Sans Symbols"/>
              <a:buChar char="▶"/>
            </a:pPr>
            <a:r>
              <a:rPr b="0" i="0" lang="en-US" sz="2800" u="none" cap="none" strike="noStrike">
                <a:solidFill>
                  <a:schemeClr val="dk1"/>
                </a:solidFill>
                <a:latin typeface="Rambla"/>
                <a:ea typeface="Rambla"/>
                <a:cs typeface="Rambla"/>
                <a:sym typeface="Rambla"/>
              </a:rPr>
              <a:t>Secure attachments</a:t>
            </a:r>
          </a:p>
          <a:p>
            <a:pPr indent="-264160" lvl="0" marL="365760" marR="0" rtl="0" algn="l">
              <a:spcBef>
                <a:spcPts val="400"/>
              </a:spcBef>
              <a:spcAft>
                <a:spcPts val="0"/>
              </a:spcAft>
              <a:buClr>
                <a:schemeClr val="accent1"/>
              </a:buClr>
              <a:buSzPct val="68000"/>
              <a:buFont typeface="Noto Sans Symbols"/>
              <a:buChar char="▶"/>
            </a:pPr>
            <a:r>
              <a:rPr b="0" i="0" lang="en-US" sz="2800" u="none" cap="none" strike="noStrike">
                <a:solidFill>
                  <a:schemeClr val="dk1"/>
                </a:solidFill>
                <a:latin typeface="Rambla"/>
                <a:ea typeface="Rambla"/>
                <a:cs typeface="Rambla"/>
                <a:sym typeface="Rambla"/>
              </a:rPr>
              <a:t>Social support</a:t>
            </a:r>
          </a:p>
          <a:p>
            <a:pPr indent="-264160" lvl="0" marL="365760" marR="0" rtl="0" algn="l">
              <a:spcBef>
                <a:spcPts val="400"/>
              </a:spcBef>
              <a:spcAft>
                <a:spcPts val="0"/>
              </a:spcAft>
              <a:buClr>
                <a:schemeClr val="accent1"/>
              </a:buClr>
              <a:buSzPct val="68000"/>
              <a:buFont typeface="Noto Sans Symbols"/>
              <a:buChar char="▶"/>
            </a:pPr>
            <a:r>
              <a:rPr b="0" i="0" lang="en-US" sz="2800" u="none" cap="none" strike="noStrike">
                <a:solidFill>
                  <a:schemeClr val="dk1"/>
                </a:solidFill>
                <a:latin typeface="Rambla"/>
                <a:ea typeface="Rambla"/>
                <a:cs typeface="Rambla"/>
                <a:sym typeface="Rambla"/>
              </a:rPr>
              <a:t>Nurturing/Care</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307" name="Shape 307"/>
          <p:cNvSpPr txBox="1"/>
          <p:nvPr>
            <p:ph type="title"/>
          </p:nvPr>
        </p:nvSpPr>
        <p:spPr>
          <a:xfrm>
            <a:off x="457200" y="228600"/>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   </a:t>
            </a:r>
            <a:r>
              <a:rPr b="1" i="0" lang="en-US" sz="3240" u="none" cap="none" strike="noStrike">
                <a:solidFill>
                  <a:schemeClr val="dk2"/>
                </a:solidFill>
                <a:latin typeface="Rambla"/>
                <a:ea typeface="Rambla"/>
                <a:cs typeface="Rambla"/>
                <a:sym typeface="Rambla"/>
              </a:rPr>
              <a:t>HOW TO PROTECT AGAINST THIS</a:t>
            </a:r>
            <a:br>
              <a:rPr b="1" i="0" lang="en-US" sz="3240" u="none" cap="none" strike="noStrike">
                <a:solidFill>
                  <a:schemeClr val="dk2"/>
                </a:solidFill>
                <a:latin typeface="Rambla"/>
                <a:ea typeface="Rambla"/>
                <a:cs typeface="Rambla"/>
                <a:sym typeface="Rambla"/>
              </a:rPr>
            </a:br>
            <a:r>
              <a:rPr b="1" i="0" lang="en-US" sz="3240" u="none" cap="none" strike="noStrike">
                <a:solidFill>
                  <a:schemeClr val="dk2"/>
                </a:solidFill>
                <a:latin typeface="Rambla"/>
                <a:ea typeface="Rambla"/>
                <a:cs typeface="Rambla"/>
                <a:sym typeface="Rambla"/>
              </a:rPr>
              <a:t>                    MARRIAGE?  </a:t>
            </a:r>
            <a:br>
              <a:rPr b="1" i="0" lang="en-US" sz="3240" u="none" cap="none" strike="noStrike">
                <a:solidFill>
                  <a:schemeClr val="dk2"/>
                </a:solidFill>
                <a:latin typeface="Rambla"/>
                <a:ea typeface="Rambla"/>
                <a:cs typeface="Rambla"/>
                <a:sym typeface="Rambla"/>
              </a:rPr>
            </a:br>
            <a:r>
              <a:rPr b="1" i="0" lang="en-US" sz="3240" u="none" cap="none" strike="noStrike">
                <a:solidFill>
                  <a:schemeClr val="dk2"/>
                </a:solidFill>
                <a:latin typeface="Rambla"/>
                <a:ea typeface="Rambla"/>
                <a:cs typeface="Rambla"/>
                <a:sym typeface="Rambla"/>
              </a:rPr>
              <a:t>      </a:t>
            </a: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How do we prevent it in the first place…schools, parents of elementary schoolers…extending the good touch bad touch conversation and preparing parents </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Forward March…there’s nothing behind, it’s ahead</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Keep chasing the truth/reality of a world without CSEC…eventually we’ll catch it!</a:t>
            </a:r>
          </a:p>
        </p:txBody>
      </p:sp>
      <p:sp>
        <p:nvSpPr>
          <p:cNvPr id="313" name="Shape 31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How to Prevent It!</a:t>
            </a:r>
          </a:p>
        </p:txBody>
      </p:sp>
      <p:pic>
        <p:nvPicPr>
          <p:cNvPr descr="C:\Users\freddick-gibson\AppData\Local\Microsoft\Windows\Temporary Internet Files\Content.IE5\SQU7BJ92\No-slavery[1].jpg" id="314" name="Shape 314"/>
          <p:cNvPicPr preferRelativeResize="0"/>
          <p:nvPr/>
        </p:nvPicPr>
        <p:blipFill rotWithShape="1">
          <a:blip r:embed="rId3">
            <a:alphaModFix/>
          </a:blip>
          <a:srcRect b="0" l="0" r="0" t="0"/>
          <a:stretch/>
        </p:blipFill>
        <p:spPr>
          <a:xfrm>
            <a:off x="6553200" y="5105400"/>
            <a:ext cx="1633517" cy="1631439"/>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 calcmode="lin" valueType="num">
                                      <p:cBhvr additive="base">
                                        <p:cTn dur="500"/>
                                        <p:tgtEl>
                                          <p:spTgt spid="31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 calcmode="lin" valueType="num">
                                      <p:cBhvr additive="base">
                                        <p:cTn dur="500"/>
                                        <p:tgtEl>
                                          <p:spTgt spid="31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 calcmode="lin" valueType="num">
                                      <p:cBhvr additive="base">
                                        <p:cTn dur="500"/>
                                        <p:tgtEl>
                                          <p:spTgt spid="31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In clothes or in care</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Individualized </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A continuum of services from RTC to permanency</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Trauma and transformation</a:t>
            </a:r>
          </a:p>
          <a:p>
            <a:pPr indent="-264160" lvl="0" marL="365760" marR="0" rtl="0" algn="l">
              <a:lnSpc>
                <a:spcPct val="80000"/>
              </a:lnSpc>
              <a:spcBef>
                <a:spcPts val="400"/>
              </a:spcBef>
              <a:spcAft>
                <a:spcPts val="0"/>
              </a:spcAft>
              <a:buClr>
                <a:schemeClr val="accent1"/>
              </a:buClr>
              <a:buSzPct val="67986"/>
              <a:buFont typeface="Noto Sans Symbols"/>
              <a:buChar char="▶"/>
            </a:pPr>
            <a:r>
              <a:rPr b="0" i="0" lang="en-US" sz="2497" u="none" cap="none" strike="noStrike">
                <a:solidFill>
                  <a:schemeClr val="dk1"/>
                </a:solidFill>
                <a:latin typeface="Rambla"/>
                <a:ea typeface="Rambla"/>
                <a:cs typeface="Rambla"/>
                <a:sym typeface="Rambla"/>
              </a:rPr>
              <a:t>Survivors are unique; their healing will be individual. There is no one-size-fits-all or personal guarantee for what will work (and the same program will not work for everyone). However, the majority of evidence suggests that when survivors commit to a process of exploring and testing treatment options they can, over a period of time, reduce the effects of trauma and even eliminate symptoms of PTSD.</a:t>
            </a:r>
          </a:p>
          <a:p>
            <a:pPr indent="-264160" lvl="0" marL="365760" marR="0" rtl="0" algn="l">
              <a:lnSpc>
                <a:spcPct val="80000"/>
              </a:lnSpc>
              <a:spcBef>
                <a:spcPts val="400"/>
              </a:spcBef>
              <a:spcAft>
                <a:spcPts val="0"/>
              </a:spcAft>
              <a:buClr>
                <a:schemeClr val="accent1"/>
              </a:buClr>
              <a:buSzPct val="67986"/>
              <a:buFont typeface="Noto Sans Symbols"/>
              <a:buNone/>
            </a:pPr>
            <a:r>
              <a:t/>
            </a:r>
            <a:endParaRPr b="0" i="0" sz="2497" u="none" cap="none" strike="noStrike">
              <a:solidFill>
                <a:schemeClr val="dk1"/>
              </a:solidFill>
              <a:latin typeface="Rambla"/>
              <a:ea typeface="Rambla"/>
              <a:cs typeface="Rambla"/>
              <a:sym typeface="Rambla"/>
            </a:endParaRPr>
          </a:p>
          <a:p>
            <a:pPr indent="-115948" lvl="0" marL="109728" marR="0" rtl="0" algn="l">
              <a:lnSpc>
                <a:spcPct val="80000"/>
              </a:lnSpc>
              <a:spcBef>
                <a:spcPts val="400"/>
              </a:spcBef>
              <a:spcAft>
                <a:spcPts val="0"/>
              </a:spcAft>
              <a:buClr>
                <a:schemeClr val="accent1"/>
              </a:buClr>
              <a:buSzPct val="67986"/>
              <a:buFont typeface="Noto Sans Symbols"/>
              <a:buNone/>
            </a:pPr>
            <a:r>
              <a:t/>
            </a:r>
            <a:endParaRPr b="0" i="0" sz="2497" u="none" cap="none" strike="noStrike">
              <a:solidFill>
                <a:schemeClr val="dk1"/>
              </a:solidFill>
              <a:latin typeface="Rambla"/>
              <a:ea typeface="Rambla"/>
              <a:cs typeface="Rambla"/>
              <a:sym typeface="Rambla"/>
            </a:endParaRPr>
          </a:p>
        </p:txBody>
      </p:sp>
      <p:sp>
        <p:nvSpPr>
          <p:cNvPr id="320" name="Shape 320"/>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One size does not fit all….</a:t>
            </a: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A termination </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A dissolution</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Losing the destructive and finding the authentic self vs self-destructive</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Yet…..</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The dreaded remarriage/return</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326" name="Shape 326"/>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Divorce Protocol</a:t>
            </a: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Exhibit A</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How do we get rid of that remnant?  That which remains?</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Time and specific, targeted intervention</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This is not a microwave process; it’s a slow, crock-pot one!</a:t>
            </a:r>
          </a:p>
        </p:txBody>
      </p:sp>
      <p:sp>
        <p:nvSpPr>
          <p:cNvPr id="332" name="Shape 33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Hmmm….</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 calcmode="lin" valueType="num">
                                      <p:cBhvr additive="base">
                                        <p:cTn dur="500"/>
                                        <p:tgtEl>
                                          <p:spTgt spid="33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 calcmode="lin" valueType="num">
                                      <p:cBhvr additive="base">
                                        <p:cTn dur="500"/>
                                        <p:tgtEl>
                                          <p:spTgt spid="33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 calcmode="lin" valueType="num">
                                      <p:cBhvr additive="base">
                                        <p:cTn dur="500"/>
                                        <p:tgtEl>
                                          <p:spTgt spid="33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anim calcmode="lin" valueType="num">
                                      <p:cBhvr additive="base">
                                        <p:cTn dur="500"/>
                                        <p:tgtEl>
                                          <p:spTgt spid="33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From demand</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We have not used the weapons in our arsenal to defeat it</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We have allowed it to reign</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From all types of buyers</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Situational</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Preferential</a:t>
            </a:r>
          </a:p>
          <a:p>
            <a:pPr indent="-124714" lvl="0" marL="109728" marR="0" rtl="0" algn="l">
              <a:spcBef>
                <a:spcPts val="400"/>
              </a:spcBef>
              <a:spcAft>
                <a:spcPts val="0"/>
              </a:spcAft>
              <a:buClr>
                <a:schemeClr val="accent1"/>
              </a:buClr>
              <a:buSzPct val="68000"/>
              <a:buFont typeface="Noto Sans Symbols"/>
              <a:buNone/>
            </a:pPr>
            <a:r>
              <a:rPr b="0" i="0" lang="en-US" sz="2700" u="none" cap="none" strike="noStrike">
                <a:solidFill>
                  <a:schemeClr val="dk1"/>
                </a:solidFill>
                <a:latin typeface="Rambla"/>
                <a:ea typeface="Rambla"/>
                <a:cs typeface="Rambla"/>
                <a:sym typeface="Rambla"/>
              </a:rPr>
              <a:t>     Opportunistic  </a:t>
            </a:r>
          </a:p>
        </p:txBody>
      </p:sp>
      <p:sp>
        <p:nvSpPr>
          <p:cNvPr id="338" name="Shape 338"/>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Divorce # 2</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70518"/>
              <a:buFont typeface="Noto Sans Symbols"/>
              <a:buChar char="▶"/>
            </a:pPr>
            <a:r>
              <a:rPr b="0" i="0" lang="en-US" sz="2700" u="none" cap="none" strike="noStrike">
                <a:solidFill>
                  <a:schemeClr val="dk1"/>
                </a:solidFill>
                <a:latin typeface="Rambla"/>
                <a:ea typeface="Rambla"/>
                <a:cs typeface="Rambla"/>
                <a:sym typeface="Rambla"/>
              </a:rPr>
              <a:t> </a:t>
            </a:r>
            <a:r>
              <a:rPr b="0" i="0" lang="en-US" sz="2800" u="none" cap="none" strike="noStrike">
                <a:solidFill>
                  <a:schemeClr val="dk1"/>
                </a:solidFill>
                <a:latin typeface="Rambla"/>
                <a:ea typeface="Rambla"/>
                <a:cs typeface="Rambla"/>
                <a:sym typeface="Rambla"/>
              </a:rPr>
              <a:t>CSEC-It is a form of human trafficking defined as a situation in which a commercial sex act is induced by force, fraud, or coercion, or in which the person induced to perform such an act has not attained 18 years of age.  TVPA 2000 (revised in 2003 to include domestic minors; expired in 2011; President Obama signed in February 2013)</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127" name="Shape 12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 of Terms</a:t>
            </a: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This is a work of levels and dimensions</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RTC is not for everyone</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Continuum of Care</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May I demonstrate for you?</a:t>
            </a:r>
          </a:p>
        </p:txBody>
      </p:sp>
      <p:sp>
        <p:nvSpPr>
          <p:cNvPr id="344" name="Shape 34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       Understanding Levels and </a:t>
            </a:r>
            <a:br>
              <a:rPr b="1" i="0" lang="en-US" sz="3690" u="none" cap="none" strike="noStrike">
                <a:solidFill>
                  <a:schemeClr val="dk2"/>
                </a:solidFill>
                <a:latin typeface="Rambla"/>
                <a:ea typeface="Rambla"/>
                <a:cs typeface="Rambla"/>
                <a:sym typeface="Rambla"/>
              </a:rPr>
            </a:br>
            <a:r>
              <a:rPr b="1" i="0" lang="en-US" sz="3690" u="none" cap="none" strike="noStrike">
                <a:solidFill>
                  <a:schemeClr val="dk2"/>
                </a:solidFill>
                <a:latin typeface="Rambla"/>
                <a:ea typeface="Rambla"/>
                <a:cs typeface="Rambla"/>
                <a:sym typeface="Rambla"/>
              </a:rPr>
              <a:t>                 Dimensions</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 calcmode="lin" valueType="num">
                                      <p:cBhvr additive="base">
                                        <p:cTn dur="500"/>
                                        <p:tgtEl>
                                          <p:spTgt spid="34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 calcmode="lin" valueType="num">
                                      <p:cBhvr additive="base">
                                        <p:cTn dur="500"/>
                                        <p:tgtEl>
                                          <p:spTgt spid="34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 calcmode="lin" valueType="num">
                                      <p:cBhvr additive="base">
                                        <p:cTn dur="500"/>
                                        <p:tgtEl>
                                          <p:spTgt spid="34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 calcmode="lin" valueType="num">
                                      <p:cBhvr additive="base">
                                        <p:cTn dur="500"/>
                                        <p:tgtEl>
                                          <p:spTgt spid="34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pic>
        <p:nvPicPr>
          <p:cNvPr id="349" name="Shape 349"/>
          <p:cNvPicPr preferRelativeResize="0"/>
          <p:nvPr>
            <p:ph idx="4294967295" type="body"/>
          </p:nvPr>
        </p:nvPicPr>
        <p:blipFill rotWithShape="1">
          <a:blip r:embed="rId3">
            <a:alphaModFix/>
          </a:blip>
          <a:srcRect b="0" l="0" r="0" t="0"/>
          <a:stretch/>
        </p:blipFill>
        <p:spPr>
          <a:xfrm>
            <a:off x="1219200" y="609600"/>
            <a:ext cx="6910387" cy="5041900"/>
          </a:xfrm>
          <a:prstGeom prst="rect">
            <a:avLst/>
          </a:prstGeom>
          <a:noFill/>
          <a:ln>
            <a:noFill/>
          </a:ln>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Shape 354"/>
          <p:cNvPicPr preferRelativeResize="0"/>
          <p:nvPr>
            <p:ph idx="1" type="body"/>
          </p:nvPr>
        </p:nvPicPr>
        <p:blipFill rotWithShape="1">
          <a:blip r:embed="rId3">
            <a:alphaModFix/>
          </a:blip>
          <a:srcRect b="0" l="0" r="0" t="0"/>
          <a:stretch/>
        </p:blipFill>
        <p:spPr>
          <a:xfrm>
            <a:off x="1550361" y="1481138"/>
            <a:ext cx="6043277" cy="4525962"/>
          </a:xfrm>
          <a:prstGeom prst="rect">
            <a:avLst/>
          </a:prstGeom>
          <a:noFill/>
          <a:ln>
            <a:noFill/>
          </a:ln>
        </p:spPr>
      </p:pic>
      <p:sp>
        <p:nvSpPr>
          <p:cNvPr id="355" name="Shape 35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34315" lvl="0" marL="0" marR="0" rtl="0" algn="l">
              <a:spcBef>
                <a:spcPts val="0"/>
              </a:spcBef>
              <a:buClr>
                <a:schemeClr val="dk2"/>
              </a:buClr>
              <a:buSzPct val="100000"/>
              <a:buFont typeface="Rambla"/>
              <a:buNone/>
            </a:pPr>
            <a:r>
              <a:rPr b="1" i="0" lang="en-US" sz="3690" u="none" cap="none" strike="noStrike">
                <a:solidFill>
                  <a:schemeClr val="dk2"/>
                </a:solidFill>
                <a:latin typeface="Rambla"/>
                <a:ea typeface="Rambla"/>
                <a:cs typeface="Rambla"/>
                <a:sym typeface="Rambla"/>
              </a:rPr>
              <a:t>  </a:t>
            </a:r>
            <a:r>
              <a:rPr b="1" i="0" lang="en-US" sz="3600" u="none" cap="none" strike="noStrike">
                <a:solidFill>
                  <a:schemeClr val="dk2"/>
                </a:solidFill>
                <a:latin typeface="Rambla"/>
                <a:ea typeface="Rambla"/>
                <a:cs typeface="Rambla"/>
                <a:sym typeface="Rambla"/>
              </a:rPr>
              <a:t>Be willing to move beyond</a:t>
            </a:r>
            <a:br>
              <a:rPr b="1" i="0" lang="en-US" sz="3600" u="none" cap="none" strike="noStrike">
                <a:solidFill>
                  <a:schemeClr val="dk2"/>
                </a:solidFill>
                <a:latin typeface="Rambla"/>
                <a:ea typeface="Rambla"/>
                <a:cs typeface="Rambla"/>
                <a:sym typeface="Rambla"/>
              </a:rPr>
            </a:br>
            <a:r>
              <a:rPr b="1" i="0" lang="en-US" sz="3600" u="none" cap="none" strike="noStrike">
                <a:solidFill>
                  <a:schemeClr val="dk2"/>
                </a:solidFill>
                <a:latin typeface="Rambla"/>
                <a:ea typeface="Rambla"/>
                <a:cs typeface="Rambla"/>
                <a:sym typeface="Rambla"/>
              </a:rPr>
              <a:t>         our comfort zones     </a:t>
            </a: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id="360" name="Shape 360"/>
          <p:cNvPicPr preferRelativeResize="0"/>
          <p:nvPr>
            <p:ph idx="1" type="body"/>
          </p:nvPr>
        </p:nvPicPr>
        <p:blipFill rotWithShape="1">
          <a:blip r:embed="rId3">
            <a:alphaModFix/>
          </a:blip>
          <a:srcRect b="0" l="0" r="0" t="0"/>
          <a:stretch/>
        </p:blipFill>
        <p:spPr>
          <a:xfrm>
            <a:off x="1620671" y="1481138"/>
            <a:ext cx="5902657" cy="4525962"/>
          </a:xfrm>
          <a:prstGeom prst="rect">
            <a:avLst/>
          </a:prstGeom>
          <a:noFill/>
          <a:ln>
            <a:noFill/>
          </a:ln>
        </p:spPr>
      </p:pic>
      <p:sp>
        <p:nvSpPr>
          <p:cNvPr id="361" name="Shape 361"/>
          <p:cNvSpPr txBox="1"/>
          <p:nvPr>
            <p:ph type="title"/>
          </p:nvPr>
        </p:nvSpPr>
        <p:spPr>
          <a:xfrm>
            <a:off x="762001" y="304800"/>
            <a:ext cx="7696200" cy="1219200"/>
          </a:xfrm>
          <a:prstGeom prst="rect">
            <a:avLst/>
          </a:prstGeom>
          <a:noFill/>
          <a:ln>
            <a:noFill/>
          </a:ln>
        </p:spPr>
        <p:txBody>
          <a:bodyPr anchorCtr="0" anchor="ctr" bIns="45700" lIns="91425" rIns="91425" wrap="square" tIns="45700">
            <a:noAutofit/>
          </a:bodyPr>
          <a:lstStyle/>
          <a:p>
            <a:pPr indent="-234315" lvl="0" marL="0" marR="0" rtl="0" algn="l">
              <a:spcBef>
                <a:spcPts val="0"/>
              </a:spcBef>
              <a:buClr>
                <a:srgbClr val="FFC000"/>
              </a:buClr>
              <a:buSzPct val="100000"/>
              <a:buFont typeface="Rambla"/>
              <a:buNone/>
            </a:pPr>
            <a:r>
              <a:rPr b="1" i="0" lang="en-US" sz="3690" u="none" cap="none" strike="noStrike">
                <a:solidFill>
                  <a:srgbClr val="FFC000"/>
                </a:solidFill>
                <a:latin typeface="Rambla"/>
                <a:ea typeface="Rambla"/>
                <a:cs typeface="Rambla"/>
                <a:sym typeface="Rambla"/>
              </a:rPr>
              <a:t> Create Safe Environments for           </a:t>
            </a:r>
            <a:r>
              <a:rPr b="1" i="0" lang="en-US" sz="3690" u="none" cap="none" strike="noStrike">
                <a:solidFill>
                  <a:schemeClr val="dk1"/>
                </a:solidFill>
                <a:latin typeface="Rambla"/>
                <a:ea typeface="Rambla"/>
                <a:cs typeface="Rambla"/>
                <a:sym typeface="Rambla"/>
              </a:rPr>
              <a:t> </a:t>
            </a:r>
            <a:br>
              <a:rPr b="1" i="0" lang="en-US" sz="3690" u="none" cap="none" strike="noStrike">
                <a:solidFill>
                  <a:schemeClr val="dk1"/>
                </a:solidFill>
                <a:latin typeface="Rambla"/>
                <a:ea typeface="Rambla"/>
                <a:cs typeface="Rambla"/>
                <a:sym typeface="Rambla"/>
              </a:rPr>
            </a:br>
            <a:r>
              <a:rPr b="1" i="0" lang="en-US" sz="3690" u="none" cap="none" strike="noStrike">
                <a:solidFill>
                  <a:schemeClr val="dk1"/>
                </a:solidFill>
                <a:latin typeface="Rambla"/>
                <a:ea typeface="Rambla"/>
                <a:cs typeface="Rambla"/>
                <a:sym typeface="Rambla"/>
              </a:rPr>
              <a:t>    </a:t>
            </a:r>
            <a:r>
              <a:rPr b="1" i="0" lang="en-US" sz="3690" u="none" cap="none" strike="noStrike">
                <a:solidFill>
                  <a:srgbClr val="FFC000"/>
                </a:solidFill>
                <a:latin typeface="Rambla"/>
                <a:ea typeface="Rambla"/>
                <a:cs typeface="Rambla"/>
                <a:sym typeface="Rambla"/>
              </a:rPr>
              <a:t>     Authentic Discussion</a:t>
            </a: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70000"/>
              </a:lnSpc>
              <a:spcBef>
                <a:spcPts val="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Culture of Tolerance</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Poor Outcomes</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Lack of Research</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Lack of Partnerships</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Need for “More”…</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Legislation</a:t>
            </a:r>
          </a:p>
          <a:p>
            <a:pPr indent="-264160" lvl="0" marL="365760" marR="0" rtl="0" algn="l">
              <a:lnSpc>
                <a:spcPct val="8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Resources/Services</a:t>
            </a:r>
          </a:p>
          <a:p>
            <a:pPr indent="-264160" lvl="0" marL="365760" marR="0" rtl="0" algn="l">
              <a:lnSpc>
                <a:spcPct val="7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  Ruckus!</a:t>
            </a:r>
          </a:p>
          <a:p>
            <a:pPr indent="-264160" lvl="0" marL="365760" marR="0" rtl="0" algn="l">
              <a:lnSpc>
                <a:spcPct val="8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FYI-In April of this year, a Mecklenburg County lawmaker introduced a bill that would spend more than $56 million to help victims and to train students and law enforcement officers to recognize the signs of trafficking. At week’s end more than 40 lawmakers had signed on as co-sponsors.</a:t>
            </a:r>
          </a:p>
          <a:p>
            <a:pPr indent="-89738" lvl="0" marL="109728" marR="0" rtl="0" algn="l">
              <a:lnSpc>
                <a:spcPct val="80000"/>
              </a:lnSpc>
              <a:spcBef>
                <a:spcPts val="400"/>
              </a:spcBef>
              <a:spcAft>
                <a:spcPts val="0"/>
              </a:spcAft>
              <a:buClr>
                <a:schemeClr val="accent1"/>
              </a:buClr>
              <a:buSzPct val="68000"/>
              <a:buFont typeface="Noto Sans Symbols"/>
              <a:buNone/>
            </a:pPr>
            <a:r>
              <a:rPr b="0" i="0" lang="en-US" sz="1890" u="none" cap="none" strike="noStrike">
                <a:solidFill>
                  <a:schemeClr val="dk1"/>
                </a:solidFill>
                <a:latin typeface="Rambla"/>
                <a:ea typeface="Rambla"/>
                <a:cs typeface="Rambla"/>
                <a:sym typeface="Rambla"/>
              </a:rPr>
              <a:t>  House Bill 910 would allocate $37.5 million for shelter beds,       $13.5 million for mental health services, and $4.5 million to educate students on the warning signs for trafficking. Brawley says a bed and services can cost up to $40,000 a year for each victim.  Mental health services could cost another $15,000.</a:t>
            </a:r>
          </a:p>
          <a:p>
            <a:pPr indent="-89738" lvl="0" marL="109728" marR="0" rtl="0" algn="l">
              <a:lnSpc>
                <a:spcPct val="70000"/>
              </a:lnSpc>
              <a:spcBef>
                <a:spcPts val="400"/>
              </a:spcBef>
              <a:spcAft>
                <a:spcPts val="0"/>
              </a:spcAft>
              <a:buClr>
                <a:schemeClr val="accent1"/>
              </a:buClr>
              <a:buSzPct val="68000"/>
              <a:buFont typeface="Noto Sans Symbols"/>
              <a:buNone/>
            </a:pPr>
            <a:r>
              <a:t/>
            </a:r>
            <a:endParaRPr b="0" i="0" sz="1890" u="none" cap="none" strike="noStrike">
              <a:solidFill>
                <a:schemeClr val="dk1"/>
              </a:solidFill>
              <a:latin typeface="Rambla"/>
              <a:ea typeface="Rambla"/>
              <a:cs typeface="Rambla"/>
              <a:sym typeface="Rambla"/>
            </a:endParaRPr>
          </a:p>
          <a:p>
            <a:pPr indent="-264160" lvl="0" marL="365760" marR="0" rtl="0" algn="l">
              <a:lnSpc>
                <a:spcPct val="80000"/>
              </a:lnSpc>
              <a:spcBef>
                <a:spcPts val="400"/>
              </a:spcBef>
              <a:spcAft>
                <a:spcPts val="0"/>
              </a:spcAft>
              <a:buClr>
                <a:schemeClr val="accent1"/>
              </a:buClr>
              <a:buSzPct val="68000"/>
              <a:buFont typeface="Noto Sans Symbols"/>
              <a:buNone/>
            </a:pPr>
            <a:r>
              <a:t/>
            </a:r>
            <a:endParaRPr b="0" i="0" sz="1890" u="none" cap="none" strike="noStrike">
              <a:solidFill>
                <a:schemeClr val="dk1"/>
              </a:solidFill>
              <a:latin typeface="Rambla"/>
              <a:ea typeface="Rambla"/>
              <a:cs typeface="Rambla"/>
              <a:sym typeface="Rambla"/>
            </a:endParaRPr>
          </a:p>
        </p:txBody>
      </p:sp>
      <p:sp>
        <p:nvSpPr>
          <p:cNvPr id="367" name="Shape 36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OUR ONGOING CHALLENGES…</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 calcmode="lin" valueType="num">
                                      <p:cBhvr additive="base">
                                        <p:cTn dur="500"/>
                                        <p:tgtEl>
                                          <p:spTgt spid="36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 calcmode="lin" valueType="num">
                                      <p:cBhvr additive="base">
                                        <p:cTn dur="500"/>
                                        <p:tgtEl>
                                          <p:spTgt spid="36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2" st="2"/>
                                            </p:txEl>
                                          </p:spTgt>
                                        </p:tgtEl>
                                        <p:attrNameLst>
                                          <p:attrName>style.visibility</p:attrName>
                                        </p:attrNameLst>
                                      </p:cBhvr>
                                      <p:to>
                                        <p:strVal val="visible"/>
                                      </p:to>
                                    </p:set>
                                    <p:anim calcmode="lin" valueType="num">
                                      <p:cBhvr additive="base">
                                        <p:cTn dur="500"/>
                                        <p:tgtEl>
                                          <p:spTgt spid="36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3" st="3"/>
                                            </p:txEl>
                                          </p:spTgt>
                                        </p:tgtEl>
                                        <p:attrNameLst>
                                          <p:attrName>style.visibility</p:attrName>
                                        </p:attrNameLst>
                                      </p:cBhvr>
                                      <p:to>
                                        <p:strVal val="visible"/>
                                      </p:to>
                                    </p:set>
                                    <p:anim calcmode="lin" valueType="num">
                                      <p:cBhvr additive="base">
                                        <p:cTn dur="500"/>
                                        <p:tgtEl>
                                          <p:spTgt spid="36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4" st="4"/>
                                            </p:txEl>
                                          </p:spTgt>
                                        </p:tgtEl>
                                        <p:attrNameLst>
                                          <p:attrName>style.visibility</p:attrName>
                                        </p:attrNameLst>
                                      </p:cBhvr>
                                      <p:to>
                                        <p:strVal val="visible"/>
                                      </p:to>
                                    </p:set>
                                    <p:anim calcmode="lin" valueType="num">
                                      <p:cBhvr additive="base">
                                        <p:cTn dur="500"/>
                                        <p:tgtEl>
                                          <p:spTgt spid="36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5" st="5"/>
                                            </p:txEl>
                                          </p:spTgt>
                                        </p:tgtEl>
                                        <p:attrNameLst>
                                          <p:attrName>style.visibility</p:attrName>
                                        </p:attrNameLst>
                                      </p:cBhvr>
                                      <p:to>
                                        <p:strVal val="visible"/>
                                      </p:to>
                                    </p:set>
                                    <p:anim calcmode="lin" valueType="num">
                                      <p:cBhvr additive="base">
                                        <p:cTn dur="500"/>
                                        <p:tgtEl>
                                          <p:spTgt spid="36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6" st="6"/>
                                            </p:txEl>
                                          </p:spTgt>
                                        </p:tgtEl>
                                        <p:attrNameLst>
                                          <p:attrName>style.visibility</p:attrName>
                                        </p:attrNameLst>
                                      </p:cBhvr>
                                      <p:to>
                                        <p:strVal val="visible"/>
                                      </p:to>
                                    </p:set>
                                    <p:anim calcmode="lin" valueType="num">
                                      <p:cBhvr additive="base">
                                        <p:cTn dur="500"/>
                                        <p:tgtEl>
                                          <p:spTgt spid="36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7" st="7"/>
                                            </p:txEl>
                                          </p:spTgt>
                                        </p:tgtEl>
                                        <p:attrNameLst>
                                          <p:attrName>style.visibility</p:attrName>
                                        </p:attrNameLst>
                                      </p:cBhvr>
                                      <p:to>
                                        <p:strVal val="visible"/>
                                      </p:to>
                                    </p:set>
                                    <p:anim calcmode="lin" valueType="num">
                                      <p:cBhvr additive="base">
                                        <p:cTn dur="500"/>
                                        <p:tgtEl>
                                          <p:spTgt spid="36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8" st="8"/>
                                            </p:txEl>
                                          </p:spTgt>
                                        </p:tgtEl>
                                        <p:attrNameLst>
                                          <p:attrName>style.visibility</p:attrName>
                                        </p:attrNameLst>
                                      </p:cBhvr>
                                      <p:to>
                                        <p:strVal val="visible"/>
                                      </p:to>
                                    </p:set>
                                    <p:anim calcmode="lin" valueType="num">
                                      <p:cBhvr additive="base">
                                        <p:cTn dur="500"/>
                                        <p:tgtEl>
                                          <p:spTgt spid="36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9" st="9"/>
                                            </p:txEl>
                                          </p:spTgt>
                                        </p:tgtEl>
                                        <p:attrNameLst>
                                          <p:attrName>style.visibility</p:attrName>
                                        </p:attrNameLst>
                                      </p:cBhvr>
                                      <p:to>
                                        <p:strVal val="visible"/>
                                      </p:to>
                                    </p:set>
                                    <p:anim calcmode="lin" valueType="num">
                                      <p:cBhvr additive="base">
                                        <p:cTn dur="500"/>
                                        <p:tgtEl>
                                          <p:spTgt spid="36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10" st="10"/>
                                            </p:txEl>
                                          </p:spTgt>
                                        </p:tgtEl>
                                        <p:attrNameLst>
                                          <p:attrName>style.visibility</p:attrName>
                                        </p:attrNameLst>
                                      </p:cBhvr>
                                      <p:to>
                                        <p:strVal val="visible"/>
                                      </p:to>
                                    </p:set>
                                    <p:anim calcmode="lin" valueType="num">
                                      <p:cBhvr additive="base">
                                        <p:cTn dur="500"/>
                                        <p:tgtEl>
                                          <p:spTgt spid="366">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xEl>
                                              <p:pRg end="11" st="11"/>
                                            </p:txEl>
                                          </p:spTgt>
                                        </p:tgtEl>
                                        <p:attrNameLst>
                                          <p:attrName>style.visibility</p:attrName>
                                        </p:attrNameLst>
                                      </p:cBhvr>
                                      <p:to>
                                        <p:strVal val="visible"/>
                                      </p:to>
                                    </p:set>
                                    <p:anim calcmode="lin" valueType="num">
                                      <p:cBhvr additive="base">
                                        <p:cTn dur="500"/>
                                        <p:tgtEl>
                                          <p:spTgt spid="366">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Are you integrating this knowledge/information to support and catalyze growth for yourself, your agency and community?</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How do we promote system revisions and alignment to reach the mountain top and eliminate disproportionality of treatment of youth in this subculture?</a:t>
            </a:r>
          </a:p>
          <a:p>
            <a:pPr indent="-264160" lvl="0" marL="365760" marR="0" rtl="0" algn="l">
              <a:spcBef>
                <a:spcPts val="400"/>
              </a:spcBef>
              <a:spcAft>
                <a:spcPts val="0"/>
              </a:spcAft>
              <a:buClr>
                <a:schemeClr val="accent1"/>
              </a:buClr>
              <a:buSzPct val="68000"/>
              <a:buFont typeface="Noto Sans Symbols"/>
              <a:buChar char="▶"/>
            </a:pPr>
            <a:r>
              <a:rPr b="0" i="0" lang="en-US" sz="2400" u="none" cap="none" strike="noStrike">
                <a:solidFill>
                  <a:schemeClr val="dk1"/>
                </a:solidFill>
                <a:latin typeface="Rambla"/>
                <a:ea typeface="Rambla"/>
                <a:cs typeface="Rambla"/>
                <a:sym typeface="Rambla"/>
              </a:rPr>
              <a:t>A reminder: It’s not about guilt or blame or shame, but identifying and challenging the status quo and replacing it with justice for our most vulnerable!</a:t>
            </a:r>
          </a:p>
        </p:txBody>
      </p:sp>
      <p:sp>
        <p:nvSpPr>
          <p:cNvPr id="373" name="Shape 37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Questions For Reflection</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Remember that cake that is a part of every wedding?  let’s revisit it…</a:t>
            </a:r>
          </a:p>
        </p:txBody>
      </p:sp>
      <p:sp>
        <p:nvSpPr>
          <p:cNvPr id="379" name="Shape 37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Just A Minute…</a:t>
            </a:r>
          </a:p>
        </p:txBody>
      </p:sp>
      <p:pic>
        <p:nvPicPr>
          <p:cNvPr id="380" name="Shape 380"/>
          <p:cNvPicPr preferRelativeResize="0"/>
          <p:nvPr/>
        </p:nvPicPr>
        <p:blipFill rotWithShape="1">
          <a:blip r:embed="rId3">
            <a:alphaModFix/>
          </a:blip>
          <a:srcRect b="0" l="0" r="0" t="0"/>
          <a:stretch/>
        </p:blipFill>
        <p:spPr>
          <a:xfrm>
            <a:off x="3048000" y="2667012"/>
            <a:ext cx="2560064" cy="405592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 calcmode="lin" valueType="num">
                                      <p:cBhvr additive="base">
                                        <p:cTn dur="500"/>
                                        <p:tgtEl>
                                          <p:spTgt spid="37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idx="4294967295" type="title"/>
          </p:nvPr>
        </p:nvSpPr>
        <p:spPr>
          <a:xfrm>
            <a:off x="1066800" y="447673"/>
            <a:ext cx="73152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“CHOCOLATE CAKE”</a:t>
            </a:r>
          </a:p>
        </p:txBody>
      </p:sp>
      <p:pic>
        <p:nvPicPr>
          <p:cNvPr descr="C:\Users\freddick-gibson\AppData\Local\Microsoft\Windows\Temporary Internet Files\Content.IE5\VKDOCRL9\4212290365_08dc28846d_z[1].jpg" id="386" name="Shape 386"/>
          <p:cNvPicPr preferRelativeResize="0"/>
          <p:nvPr/>
        </p:nvPicPr>
        <p:blipFill rotWithShape="1">
          <a:blip r:embed="rId3">
            <a:alphaModFix/>
          </a:blip>
          <a:srcRect b="0" l="0" r="0" t="0"/>
          <a:stretch/>
        </p:blipFill>
        <p:spPr>
          <a:xfrm>
            <a:off x="1295400" y="1590673"/>
            <a:ext cx="6309360" cy="4732020"/>
          </a:xfrm>
          <a:prstGeom prst="rect">
            <a:avLst/>
          </a:prstGeom>
          <a:noFill/>
          <a:ln>
            <a:noFill/>
          </a:ln>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Dr. Franki Reddick-Gibson</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Chief Clinical Officer</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Mingus Mountain Academy</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Prescott Valley, AZ 86312</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602-335-2055</a:t>
            </a: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Franki.reddick-gibson@sequelyouthservices.com</a:t>
            </a:r>
          </a:p>
        </p:txBody>
      </p:sp>
      <p:sp>
        <p:nvSpPr>
          <p:cNvPr id="392" name="Shape 39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MANY THANKS!!</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421640" lvl="0" marL="548640" marR="0" rtl="0" algn="l">
              <a:lnSpc>
                <a:spcPct val="90000"/>
              </a:lnSpc>
              <a:spcBef>
                <a:spcPts val="0"/>
              </a:spcBef>
              <a:spcAft>
                <a:spcPts val="0"/>
              </a:spcAft>
              <a:buClr>
                <a:schemeClr val="dk1"/>
              </a:buClr>
              <a:buSzPct val="68000"/>
              <a:buFont typeface="Noto Sans Symbols"/>
              <a:buChar char="⬜"/>
            </a:pPr>
            <a:r>
              <a:rPr b="0" i="0" lang="en-US" sz="2400" u="none" cap="none" strike="noStrike">
                <a:solidFill>
                  <a:schemeClr val="dk1"/>
                </a:solidFill>
                <a:latin typeface="Rambla"/>
                <a:ea typeface="Rambla"/>
                <a:cs typeface="Rambla"/>
                <a:sym typeface="Rambla"/>
              </a:rPr>
              <a:t>Commercially Sexually Exploited Children (CSEC); Child Sexual Exploitation (CSE);Sexually Exploited Minors (SEM); Trafficking in Persons (TIP) Domestic Minor Sex Trafficking (DMST)= forms of child abuse…the only one where the minor child is criminalized!</a:t>
            </a:r>
          </a:p>
          <a:p>
            <a:pPr indent="-421640" lvl="0" marL="548640" marR="0" rtl="0" algn="l">
              <a:lnSpc>
                <a:spcPct val="90000"/>
              </a:lnSpc>
              <a:spcBef>
                <a:spcPts val="400"/>
              </a:spcBef>
              <a:spcAft>
                <a:spcPts val="0"/>
              </a:spcAft>
              <a:buClr>
                <a:schemeClr val="dk1"/>
              </a:buClr>
              <a:buSzPct val="68000"/>
              <a:buFont typeface="Noto Sans Symbols"/>
              <a:buChar char="⬜"/>
            </a:pPr>
            <a:r>
              <a:rPr b="0" i="0" lang="en-US" sz="2400" u="none" cap="none" strike="noStrike">
                <a:solidFill>
                  <a:schemeClr val="dk1"/>
                </a:solidFill>
                <a:latin typeface="Rambla"/>
                <a:ea typeface="Rambla"/>
                <a:cs typeface="Rambla"/>
                <a:sym typeface="Rambla"/>
              </a:rPr>
              <a:t>CSEC does not illicit the same sympathy, empathy or support as other forms of child abuse.  The sexual act, and the child forced to perform it, is viewed as negative, repulsive, and dirty!</a:t>
            </a:r>
          </a:p>
          <a:p>
            <a:pPr indent="-264160" lvl="0" marL="365760" marR="0" rtl="0" algn="l">
              <a:spcBef>
                <a:spcPts val="40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p:txBody>
      </p:sp>
      <p:sp>
        <p:nvSpPr>
          <p:cNvPr id="133" name="Shape 13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 of Terms</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 calcmode="lin" valueType="num">
                                      <p:cBhvr additive="base">
                                        <p:cTn dur="500"/>
                                        <p:tgtEl>
                                          <p:spTgt spid="13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 calcmode="lin" valueType="num">
                                      <p:cBhvr additive="base">
                                        <p:cTn dur="500"/>
                                        <p:tgtEl>
                                          <p:spTgt spid="13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 calcmode="lin" valueType="num">
                                      <p:cBhvr additive="base">
                                        <p:cTn dur="500"/>
                                        <p:tgtEl>
                                          <p:spTgt spid="13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99"/>
              <a:buFont typeface="Noto Sans Symbols"/>
              <a:buChar char="▶"/>
            </a:pPr>
            <a:r>
              <a:rPr b="0" i="0" lang="en-US" sz="2295" u="none" cap="none" strike="noStrike">
                <a:solidFill>
                  <a:schemeClr val="dk1"/>
                </a:solidFill>
                <a:latin typeface="Rambla"/>
                <a:ea typeface="Rambla"/>
                <a:cs typeface="Rambla"/>
                <a:sym typeface="Rambla"/>
              </a:rPr>
              <a:t>Complex Trauma-describes both children’s exposure to multiple traumatic events, often of an invasive, interpersonal nature, and the wide-ranging, long-term impact of this exposure.</a:t>
            </a:r>
          </a:p>
          <a:p>
            <a:pPr indent="-264160" lvl="0" marL="365760" marR="0" rtl="0" algn="l">
              <a:lnSpc>
                <a:spcPct val="80000"/>
              </a:lnSpc>
              <a:spcBef>
                <a:spcPts val="400"/>
              </a:spcBef>
              <a:spcAft>
                <a:spcPts val="0"/>
              </a:spcAft>
              <a:buClr>
                <a:schemeClr val="accent1"/>
              </a:buClr>
              <a:buSzPct val="67999"/>
              <a:buFont typeface="Noto Sans Symbols"/>
              <a:buChar char="▶"/>
            </a:pPr>
            <a:r>
              <a:rPr b="0" i="0" lang="en-US" sz="2295" u="none" cap="none" strike="noStrike">
                <a:solidFill>
                  <a:schemeClr val="dk1"/>
                </a:solidFill>
                <a:latin typeface="Rambla"/>
                <a:ea typeface="Rambla"/>
                <a:cs typeface="Rambla"/>
                <a:sym typeface="Rambla"/>
              </a:rPr>
              <a:t>These events are severe and pervasive, such as abuse or profound neglect. They usually begin early in life and can disrupt many aspects of the child’s development and the very formation of a self. Since they often occur in the context of the child’s relationship with a caregiver, they interfere with the child’s ability to form a secure attachment bond. Many aspects of a child’s healthy physical and mental development rely on this primary source of safety and stability.</a:t>
            </a:r>
            <a:br>
              <a:rPr b="0" i="0" lang="en-US" sz="2295" u="none" cap="none" strike="noStrike">
                <a:solidFill>
                  <a:schemeClr val="dk1"/>
                </a:solidFill>
                <a:latin typeface="Rambla"/>
                <a:ea typeface="Rambla"/>
                <a:cs typeface="Rambla"/>
                <a:sym typeface="Rambla"/>
              </a:rPr>
            </a:br>
          </a:p>
          <a:p>
            <a:pPr indent="-264160" lvl="0" marL="365760" marR="0" rtl="0" algn="l">
              <a:lnSpc>
                <a:spcPct val="80000"/>
              </a:lnSpc>
              <a:spcBef>
                <a:spcPts val="400"/>
              </a:spcBef>
              <a:spcAft>
                <a:spcPts val="0"/>
              </a:spcAft>
              <a:buClr>
                <a:schemeClr val="accent1"/>
              </a:buClr>
              <a:buSzPct val="67999"/>
              <a:buFont typeface="Noto Sans Symbols"/>
              <a:buNone/>
            </a:pPr>
            <a:r>
              <a:t/>
            </a:r>
            <a:endParaRPr b="0" i="0" sz="2295" u="none" cap="none" strike="noStrike">
              <a:solidFill>
                <a:schemeClr val="dk1"/>
              </a:solidFill>
              <a:latin typeface="Rambla"/>
              <a:ea typeface="Rambla"/>
              <a:cs typeface="Rambla"/>
              <a:sym typeface="Rambla"/>
            </a:endParaRPr>
          </a:p>
        </p:txBody>
      </p:sp>
      <p:sp>
        <p:nvSpPr>
          <p:cNvPr id="139" name="Shape 13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 of Terms</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 calcmode="lin" valueType="num">
                                      <p:cBhvr additive="base">
                                        <p:cTn dur="500"/>
                                        <p:tgtEl>
                                          <p:spTgt spid="1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 calcmode="lin" valueType="num">
                                      <p:cBhvr additive="base">
                                        <p:cTn dur="500"/>
                                        <p:tgtEl>
                                          <p:spTgt spid="1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 calcmode="lin" valueType="num">
                                      <p:cBhvr additive="base">
                                        <p:cTn dur="500"/>
                                        <p:tgtEl>
                                          <p:spTgt spid="1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spcBef>
                <a:spcPts val="0"/>
              </a:spcBef>
              <a:spcAft>
                <a:spcPts val="0"/>
              </a:spcAft>
              <a:buClr>
                <a:schemeClr val="accent1"/>
              </a:buClr>
              <a:buSzPct val="68000"/>
              <a:buFont typeface="Noto Sans Symbols"/>
              <a:buNone/>
            </a:pPr>
            <a:r>
              <a:t/>
            </a:r>
            <a:endParaRPr b="0" i="0" sz="2700" u="none" cap="none" strike="noStrike">
              <a:solidFill>
                <a:schemeClr val="dk1"/>
              </a:solidFill>
              <a:latin typeface="Rambla"/>
              <a:ea typeface="Rambla"/>
              <a:cs typeface="Rambla"/>
              <a:sym typeface="Rambla"/>
            </a:endParaRPr>
          </a:p>
          <a:p>
            <a:pPr indent="-264160" lvl="0" marL="365760" marR="0" rtl="0" algn="l">
              <a:spcBef>
                <a:spcPts val="400"/>
              </a:spcBef>
              <a:spcAft>
                <a:spcPts val="0"/>
              </a:spcAft>
              <a:buClr>
                <a:schemeClr val="accent1"/>
              </a:buClr>
              <a:buSzPct val="68000"/>
              <a:buFont typeface="Noto Sans Symbols"/>
              <a:buChar char="▶"/>
            </a:pPr>
            <a:r>
              <a:rPr b="0" i="0" lang="en-US" sz="2700" u="none" cap="none" strike="noStrike">
                <a:solidFill>
                  <a:schemeClr val="dk1"/>
                </a:solidFill>
                <a:latin typeface="Rambla"/>
                <a:ea typeface="Rambla"/>
                <a:cs typeface="Rambla"/>
                <a:sym typeface="Rambla"/>
              </a:rPr>
              <a:t>PTSD-A common </a:t>
            </a:r>
            <a:r>
              <a:rPr b="0" i="0" lang="en-US" sz="2700" u="none" cap="none" strike="noStrike">
                <a:solidFill>
                  <a:srgbClr val="C00000"/>
                </a:solidFill>
                <a:latin typeface="Rambla"/>
                <a:ea typeface="Rambla"/>
                <a:cs typeface="Rambla"/>
                <a:sym typeface="Rambla"/>
              </a:rPr>
              <a:t>anxiety</a:t>
            </a:r>
            <a:r>
              <a:rPr b="0" i="0" lang="en-US" sz="2700" u="none" cap="none" strike="noStrike">
                <a:solidFill>
                  <a:schemeClr val="dk1"/>
                </a:solidFill>
                <a:latin typeface="Rambla"/>
                <a:ea typeface="Rambla"/>
                <a:cs typeface="Rambla"/>
                <a:sym typeface="Rambla"/>
              </a:rPr>
              <a:t> disorder that develops after exposure to a terrifying event or ordeal in which grave physical harm occurred or was threatened. PTSD can occur in people of any age, including children and adolescents. More than twice as many women as men experience PTSD following exposure to trauma.</a:t>
            </a:r>
          </a:p>
        </p:txBody>
      </p:sp>
      <p:sp>
        <p:nvSpPr>
          <p:cNvPr id="145" name="Shape 14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 of Terms</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P.T.S.S.-is a theory, by Dr. Joy DeGruy, that explains the etiology of many of the adaptive survival behaviors in African American communities throughout the United States and the Diaspora. It is a condition that exists as a consequence of multigenerational oppression of Africans and their descendants resulting from centuries of chattel slavery. A form of slavery which was predicated on the belief that African Americans were inherently/genetically inferior to whites. This was then followed by institutionalized racism which continues to perpetuate injury.</a:t>
            </a:r>
          </a:p>
          <a:p>
            <a:pPr indent="-264160" lvl="0" marL="365760" marR="0" rtl="0" algn="l">
              <a:lnSpc>
                <a:spcPct val="8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Thus, resulting in </a:t>
            </a:r>
            <a:r>
              <a:rPr b="1" i="0" lang="en-US" sz="1890" u="none" cap="none" strike="noStrike">
                <a:solidFill>
                  <a:schemeClr val="dk1"/>
                </a:solidFill>
                <a:latin typeface="Rambla"/>
                <a:ea typeface="Rambla"/>
                <a:cs typeface="Rambla"/>
                <a:sym typeface="Rambla"/>
              </a:rPr>
              <a:t>M.A.P.</a:t>
            </a:r>
            <a:r>
              <a:rPr b="0" i="0" lang="en-US" sz="1890" u="none" cap="none" strike="noStrike">
                <a:solidFill>
                  <a:schemeClr val="dk1"/>
                </a:solidFill>
                <a:latin typeface="Rambla"/>
                <a:ea typeface="Rambla"/>
                <a:cs typeface="Rambla"/>
                <a:sym typeface="Rambla"/>
              </a:rPr>
              <a:t>:</a:t>
            </a:r>
          </a:p>
          <a:p>
            <a:pPr indent="-264160" lvl="0" marL="365760" marR="0" rtl="0" algn="l">
              <a:lnSpc>
                <a:spcPct val="80000"/>
              </a:lnSpc>
              <a:spcBef>
                <a:spcPts val="40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M:</a:t>
            </a:r>
            <a:r>
              <a:rPr b="0" i="0" lang="en-US" sz="1890" u="none" cap="none" strike="noStrike">
                <a:solidFill>
                  <a:schemeClr val="dk1"/>
                </a:solidFill>
                <a:latin typeface="Rambla"/>
                <a:ea typeface="Rambla"/>
                <a:cs typeface="Rambla"/>
                <a:sym typeface="Rambla"/>
              </a:rPr>
              <a:t> Multigenerational trauma together with continued oppression;</a:t>
            </a:r>
          </a:p>
          <a:p>
            <a:pPr indent="-264160" lvl="0" marL="365760" marR="0" rtl="0" algn="l">
              <a:lnSpc>
                <a:spcPct val="80000"/>
              </a:lnSpc>
              <a:spcBef>
                <a:spcPts val="40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A:</a:t>
            </a:r>
            <a:r>
              <a:rPr b="0" i="0" lang="en-US" sz="1890" u="none" cap="none" strike="noStrike">
                <a:solidFill>
                  <a:schemeClr val="dk1"/>
                </a:solidFill>
                <a:latin typeface="Rambla"/>
                <a:ea typeface="Rambla"/>
                <a:cs typeface="Rambla"/>
                <a:sym typeface="Rambla"/>
              </a:rPr>
              <a:t> Absence of opportunity to heal or access the benefits available in the society; leads to</a:t>
            </a:r>
          </a:p>
          <a:p>
            <a:pPr indent="-264160" lvl="0" marL="365760" marR="0" rtl="0" algn="l">
              <a:lnSpc>
                <a:spcPct val="80000"/>
              </a:lnSpc>
              <a:spcBef>
                <a:spcPts val="400"/>
              </a:spcBef>
              <a:spcAft>
                <a:spcPts val="0"/>
              </a:spcAft>
              <a:buClr>
                <a:schemeClr val="accent1"/>
              </a:buClr>
              <a:buSzPct val="68000"/>
              <a:buFont typeface="Noto Sans Symbols"/>
              <a:buChar char="▶"/>
            </a:pPr>
            <a:r>
              <a:rPr b="1" i="0" lang="en-US" sz="1890" u="none" cap="none" strike="noStrike">
                <a:solidFill>
                  <a:schemeClr val="dk1"/>
                </a:solidFill>
                <a:latin typeface="Rambla"/>
                <a:ea typeface="Rambla"/>
                <a:cs typeface="Rambla"/>
                <a:sym typeface="Rambla"/>
              </a:rPr>
              <a:t>P:</a:t>
            </a:r>
            <a:r>
              <a:rPr b="0" i="0" lang="en-US" sz="1890" u="none" cap="none" strike="noStrike">
                <a:solidFill>
                  <a:schemeClr val="dk1"/>
                </a:solidFill>
                <a:latin typeface="Rambla"/>
                <a:ea typeface="Rambla"/>
                <a:cs typeface="Rambla"/>
                <a:sym typeface="Rambla"/>
              </a:rPr>
              <a:t> Post Traumatic Slave Syndrome.</a:t>
            </a:r>
          </a:p>
          <a:p>
            <a:pPr indent="-264160" lvl="0" marL="365760" marR="0" rtl="0" algn="l">
              <a:lnSpc>
                <a:spcPct val="80000"/>
              </a:lnSpc>
              <a:spcBef>
                <a:spcPts val="400"/>
              </a:spcBef>
              <a:spcAft>
                <a:spcPts val="0"/>
              </a:spcAft>
              <a:buClr>
                <a:schemeClr val="accent1"/>
              </a:buClr>
              <a:buSzPct val="68000"/>
              <a:buFont typeface="Noto Sans Symbols"/>
              <a:buChar char="▶"/>
            </a:pPr>
            <a:r>
              <a:rPr b="0" i="0" lang="en-US" sz="1890" u="none" cap="none" strike="noStrike">
                <a:solidFill>
                  <a:schemeClr val="dk1"/>
                </a:solidFill>
                <a:latin typeface="Rambla"/>
                <a:ea typeface="Rambla"/>
                <a:cs typeface="Rambla"/>
                <a:sym typeface="Rambla"/>
              </a:rPr>
              <a:t>Under such circumstances these are some of the predictable patterns of behavior that tend to occur:</a:t>
            </a:r>
          </a:p>
          <a:p>
            <a:pPr indent="-264160" lvl="0" marL="365760" marR="0" rtl="0" algn="l">
              <a:lnSpc>
                <a:spcPct val="80000"/>
              </a:lnSpc>
              <a:spcBef>
                <a:spcPts val="400"/>
              </a:spcBef>
              <a:spcAft>
                <a:spcPts val="0"/>
              </a:spcAft>
              <a:buClr>
                <a:schemeClr val="accent1"/>
              </a:buClr>
              <a:buSzPct val="68000"/>
              <a:buFont typeface="Noto Sans Symbols"/>
              <a:buNone/>
            </a:pPr>
            <a:r>
              <a:t/>
            </a:r>
            <a:endParaRPr b="0" i="0" sz="1890" u="none" cap="none" strike="noStrike">
              <a:solidFill>
                <a:schemeClr val="dk1"/>
              </a:solidFill>
              <a:latin typeface="Rambla"/>
              <a:ea typeface="Rambla"/>
              <a:cs typeface="Rambla"/>
              <a:sym typeface="Rambla"/>
            </a:endParaRPr>
          </a:p>
        </p:txBody>
      </p:sp>
      <p:sp>
        <p:nvSpPr>
          <p:cNvPr id="151" name="Shape 15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260350" lvl="0" marL="0" marR="0" rtl="0" algn="l">
              <a:spcBef>
                <a:spcPts val="0"/>
              </a:spcBef>
              <a:buClr>
                <a:schemeClr val="dk2"/>
              </a:buClr>
              <a:buSzPct val="100000"/>
              <a:buFont typeface="Rambla"/>
              <a:buNone/>
            </a:pPr>
            <a:r>
              <a:rPr b="1" i="0" lang="en-US" sz="4100" u="none" cap="none" strike="noStrike">
                <a:solidFill>
                  <a:schemeClr val="dk2"/>
                </a:solidFill>
                <a:latin typeface="Rambla"/>
                <a:ea typeface="Rambla"/>
                <a:cs typeface="Rambla"/>
                <a:sym typeface="Rambla"/>
              </a:rPr>
              <a:t>      Definition of Terms </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idx="1" type="body"/>
          </p:nvPr>
        </p:nvSpPr>
        <p:spPr>
          <a:xfrm>
            <a:off x="457200" y="1481328"/>
            <a:ext cx="8229600" cy="4525963"/>
          </a:xfrm>
          <a:prstGeom prst="rect">
            <a:avLst/>
          </a:prstGeom>
          <a:noFill/>
          <a:ln>
            <a:noFill/>
          </a:ln>
        </p:spPr>
        <p:txBody>
          <a:bodyPr anchorCtr="0" anchor="t" bIns="45700" lIns="91425" rIns="91425" wrap="square" tIns="45700">
            <a:noAutofit/>
          </a:bodyPr>
          <a:lstStyle/>
          <a:p>
            <a:pPr indent="-264160" lvl="0" marL="365760" marR="0" rtl="0" algn="l">
              <a:lnSpc>
                <a:spcPct val="80000"/>
              </a:lnSpc>
              <a:spcBef>
                <a:spcPts val="0"/>
              </a:spcBef>
              <a:spcAft>
                <a:spcPts val="0"/>
              </a:spcAft>
              <a:buClr>
                <a:schemeClr val="accent1"/>
              </a:buClr>
              <a:buSzPct val="67986"/>
              <a:buFont typeface="Noto Sans Symbols"/>
              <a:buChar char="▶"/>
            </a:pPr>
            <a:r>
              <a:rPr b="1" i="0" lang="en-US" sz="2497" u="none" cap="none" strike="noStrike">
                <a:solidFill>
                  <a:schemeClr val="dk1"/>
                </a:solidFill>
                <a:latin typeface="Rambla"/>
                <a:ea typeface="Rambla"/>
                <a:cs typeface="Rambla"/>
                <a:sym typeface="Rambla"/>
              </a:rPr>
              <a:t>Vacant Esteem</a:t>
            </a:r>
            <a:br>
              <a:rPr b="0" i="0" lang="en-US" sz="2497" u="none" cap="none" strike="noStrike">
                <a:solidFill>
                  <a:schemeClr val="dk1"/>
                </a:solidFill>
                <a:latin typeface="Rambla"/>
                <a:ea typeface="Rambla"/>
                <a:cs typeface="Rambla"/>
                <a:sym typeface="Rambla"/>
              </a:rPr>
            </a:br>
            <a:r>
              <a:rPr b="0" i="0" lang="en-US" sz="2497" u="none" cap="none" strike="noStrike">
                <a:solidFill>
                  <a:schemeClr val="dk1"/>
                </a:solidFill>
                <a:latin typeface="Rambla"/>
                <a:ea typeface="Rambla"/>
                <a:cs typeface="Rambla"/>
                <a:sym typeface="Rambla"/>
              </a:rPr>
              <a:t>Insufficient development of what Dr. DeGruy refers to as primary esteem, along with feelings of hopelessness, depression and a general self destructive outlook.</a:t>
            </a:r>
          </a:p>
          <a:p>
            <a:pPr indent="-264160" lvl="0" marL="365760" marR="0" rtl="0" algn="l">
              <a:lnSpc>
                <a:spcPct val="80000"/>
              </a:lnSpc>
              <a:spcBef>
                <a:spcPts val="400"/>
              </a:spcBef>
              <a:spcAft>
                <a:spcPts val="0"/>
              </a:spcAft>
              <a:buClr>
                <a:schemeClr val="accent1"/>
              </a:buClr>
              <a:buSzPct val="67986"/>
              <a:buFont typeface="Noto Sans Symbols"/>
              <a:buChar char="▶"/>
            </a:pPr>
            <a:br>
              <a:rPr b="0" i="0" lang="en-US" sz="2497" u="none" cap="none" strike="noStrike">
                <a:solidFill>
                  <a:schemeClr val="dk1"/>
                </a:solidFill>
                <a:latin typeface="Rambla"/>
                <a:ea typeface="Rambla"/>
                <a:cs typeface="Rambla"/>
                <a:sym typeface="Rambla"/>
              </a:rPr>
            </a:br>
            <a:r>
              <a:rPr b="1" i="0" lang="en-US" sz="2497" u="none" cap="none" strike="noStrike">
                <a:solidFill>
                  <a:schemeClr val="dk1"/>
                </a:solidFill>
                <a:latin typeface="Rambla"/>
                <a:ea typeface="Rambla"/>
                <a:cs typeface="Rambla"/>
                <a:sym typeface="Rambla"/>
              </a:rPr>
              <a:t>Marked Propensity for Anger and Violence</a:t>
            </a:r>
            <a:br>
              <a:rPr b="0" i="0" lang="en-US" sz="2497" u="none" cap="none" strike="noStrike">
                <a:solidFill>
                  <a:schemeClr val="dk1"/>
                </a:solidFill>
                <a:latin typeface="Rambla"/>
                <a:ea typeface="Rambla"/>
                <a:cs typeface="Rambla"/>
                <a:sym typeface="Rambla"/>
              </a:rPr>
            </a:br>
            <a:r>
              <a:rPr b="0" i="0" lang="en-US" sz="2497" u="none" cap="none" strike="noStrike">
                <a:solidFill>
                  <a:schemeClr val="dk1"/>
                </a:solidFill>
                <a:latin typeface="Rambla"/>
                <a:ea typeface="Rambla"/>
                <a:cs typeface="Rambla"/>
                <a:sym typeface="Rambla"/>
              </a:rPr>
              <a:t>Extreme feelings of suspicion perceived negative motivations of others. Violence against self, property and others, including the members of one’s own group, i.e. friends, relatives, or acquaintances.</a:t>
            </a:r>
            <a:br>
              <a:rPr b="0" i="0" lang="en-US" sz="2497" u="none" cap="none" strike="noStrike">
                <a:solidFill>
                  <a:schemeClr val="dk1"/>
                </a:solidFill>
                <a:latin typeface="Rambla"/>
                <a:ea typeface="Rambla"/>
                <a:cs typeface="Rambla"/>
                <a:sym typeface="Rambla"/>
              </a:rPr>
            </a:br>
          </a:p>
        </p:txBody>
      </p:sp>
      <p:sp>
        <p:nvSpPr>
          <p:cNvPr id="157" name="Shape 15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177800" lvl="0" marL="0" marR="0" rtl="0" algn="l">
              <a:spcBef>
                <a:spcPts val="0"/>
              </a:spcBef>
              <a:buClr>
                <a:schemeClr val="dk2"/>
              </a:buClr>
              <a:buSzPct val="100000"/>
              <a:buFont typeface="Rambla"/>
              <a:buNone/>
            </a:pPr>
            <a:r>
              <a:rPr b="1" i="0" lang="en-US" sz="2800" u="none" cap="none" strike="noStrike">
                <a:solidFill>
                  <a:schemeClr val="dk2"/>
                </a:solidFill>
                <a:latin typeface="Rambla"/>
                <a:ea typeface="Rambla"/>
                <a:cs typeface="Rambla"/>
                <a:sym typeface="Rambla"/>
              </a:rPr>
              <a:t>KEY PATTERNS OF BEHAVIOR REFLECTIVE OF</a:t>
            </a:r>
            <a:br>
              <a:rPr b="1" i="0" lang="en-US" sz="2800" u="none" cap="none" strike="noStrike">
                <a:solidFill>
                  <a:schemeClr val="dk2"/>
                </a:solidFill>
                <a:latin typeface="Rambla"/>
                <a:ea typeface="Rambla"/>
                <a:cs typeface="Rambla"/>
                <a:sym typeface="Rambla"/>
              </a:rPr>
            </a:br>
            <a:r>
              <a:rPr b="1" i="0" lang="en-US" sz="2800" u="none" cap="none" strike="noStrike">
                <a:solidFill>
                  <a:schemeClr val="dk2"/>
                </a:solidFill>
                <a:latin typeface="Rambla"/>
                <a:ea typeface="Rambla"/>
                <a:cs typeface="Rambla"/>
                <a:sym typeface="Rambla"/>
              </a:rPr>
              <a:t>                             P.T.S.S.</a:t>
            </a:r>
            <a:br>
              <a:rPr b="1" i="0" lang="en-US" sz="2800" u="none" cap="none" strike="noStrike">
                <a:solidFill>
                  <a:schemeClr val="dk2"/>
                </a:solidFill>
                <a:latin typeface="Rambla"/>
                <a:ea typeface="Rambla"/>
                <a:cs typeface="Rambla"/>
                <a:sym typeface="Rambla"/>
              </a:rPr>
            </a:b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 calcmode="lin" valueType="num">
                                      <p:cBhvr additive="base">
                                        <p:cTn dur="500"/>
                                        <p:tgtEl>
                                          <p:spTgt spid="1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 calcmode="lin" valueType="num">
                                      <p:cBhvr additive="base">
                                        <p:cTn dur="500"/>
                                        <p:tgtEl>
                                          <p:spTgt spid="15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